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diagrams/data3.xml" ContentType="application/vnd.openxmlformats-officedocument.drawingml.diagramData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diagrams/quickStyle3.xml" ContentType="application/vnd.openxmlformats-officedocument.drawingml.diagramStyl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9" r:id="rId1"/>
    <p:sldMasterId id="2147483685" r:id="rId2"/>
    <p:sldMasterId id="2147483673" r:id="rId3"/>
    <p:sldMasterId id="2147483661" r:id="rId4"/>
    <p:sldMasterId id="2147483693" r:id="rId5"/>
  </p:sldMasterIdLst>
  <p:notesMasterIdLst>
    <p:notesMasterId r:id="rId27"/>
  </p:notesMasterIdLst>
  <p:handoutMasterIdLst>
    <p:handoutMasterId r:id="rId28"/>
  </p:handoutMasterIdLst>
  <p:sldIdLst>
    <p:sldId id="287" r:id="rId6"/>
    <p:sldId id="265" r:id="rId7"/>
    <p:sldId id="384" r:id="rId8"/>
    <p:sldId id="316" r:id="rId9"/>
    <p:sldId id="364" r:id="rId10"/>
    <p:sldId id="386" r:id="rId11"/>
    <p:sldId id="365" r:id="rId12"/>
    <p:sldId id="346" r:id="rId13"/>
    <p:sldId id="372" r:id="rId14"/>
    <p:sldId id="379" r:id="rId15"/>
    <p:sldId id="349" r:id="rId16"/>
    <p:sldId id="347" r:id="rId17"/>
    <p:sldId id="345" r:id="rId18"/>
    <p:sldId id="380" r:id="rId19"/>
    <p:sldId id="378" r:id="rId20"/>
    <p:sldId id="348" r:id="rId21"/>
    <p:sldId id="375" r:id="rId22"/>
    <p:sldId id="377" r:id="rId23"/>
    <p:sldId id="369" r:id="rId24"/>
    <p:sldId id="382" r:id="rId25"/>
    <p:sldId id="373" r:id="rId2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y-Kay Whittaker" initials="MW" lastIdx="3" clrIdx="0"/>
  <p:cmAuthor id="1" name="Patricia Obrien" initials="PO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2A5C"/>
    <a:srgbClr val="333333"/>
    <a:srgbClr val="008BB0"/>
    <a:srgbClr val="130900"/>
    <a:srgbClr val="FFFFFF"/>
    <a:srgbClr val="A3AF07"/>
    <a:srgbClr val="00C993"/>
    <a:srgbClr val="FFCC49"/>
    <a:srgbClr val="DAE5CD"/>
    <a:srgbClr val="E3183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592" autoAdjust="0"/>
    <p:restoredTop sz="86655" autoAdjust="0"/>
  </p:normalViewPr>
  <p:slideViewPr>
    <p:cSldViewPr>
      <p:cViewPr>
        <p:scale>
          <a:sx n="100" d="100"/>
          <a:sy n="100" d="100"/>
        </p:scale>
        <p:origin x="-200" y="-6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>
        <p:scale>
          <a:sx n="77" d="100"/>
          <a:sy n="77" d="100"/>
        </p:scale>
        <p:origin x="3248" y="2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76CE2-B673-054D-9954-92B1D951009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C94CB-BB3A-4E45-AFEC-C280149EE0F6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90000"/>
                  <a:lumOff val="10000"/>
                </a:schemeClr>
              </a:solidFill>
            </a:rPr>
            <a:t>The needs of the patient come first.</a:t>
          </a:r>
          <a:endParaRPr lang="en-US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D9B24095-2551-9743-B5B3-01759E8E3749}" type="parTrans" cxnId="{59DA410D-1ACA-E14F-81C5-0107F799FC12}">
      <dgm:prSet/>
      <dgm:spPr/>
      <dgm:t>
        <a:bodyPr/>
        <a:lstStyle/>
        <a:p>
          <a:endParaRPr lang="en-US"/>
        </a:p>
      </dgm:t>
    </dgm:pt>
    <dgm:pt modelId="{38AD55C1-A2A6-F148-9F64-0B152EE48880}" type="sibTrans" cxnId="{59DA410D-1ACA-E14F-81C5-0107F799FC12}">
      <dgm:prSet/>
      <dgm:spPr/>
      <dgm:t>
        <a:bodyPr/>
        <a:lstStyle/>
        <a:p>
          <a:endParaRPr lang="en-US"/>
        </a:p>
      </dgm:t>
    </dgm:pt>
    <dgm:pt modelId="{5B29F76F-332A-DF4A-BBAA-424352DC93EF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90000"/>
                  <a:lumOff val="10000"/>
                </a:schemeClr>
              </a:solidFill>
            </a:rPr>
            <a:t>Nothing about me without me.</a:t>
          </a:r>
          <a:endParaRPr lang="en-US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8D3A2B44-0351-B346-AAB0-CDB018006746}" type="parTrans" cxnId="{7860235B-5D50-7B43-975C-2F8FD32D82A2}">
      <dgm:prSet/>
      <dgm:spPr/>
      <dgm:t>
        <a:bodyPr/>
        <a:lstStyle/>
        <a:p>
          <a:endParaRPr lang="en-US"/>
        </a:p>
      </dgm:t>
    </dgm:pt>
    <dgm:pt modelId="{7C2546D4-6DDB-6840-9231-91528CEE61CD}" type="sibTrans" cxnId="{7860235B-5D50-7B43-975C-2F8FD32D82A2}">
      <dgm:prSet/>
      <dgm:spPr/>
      <dgm:t>
        <a:bodyPr/>
        <a:lstStyle/>
        <a:p>
          <a:endParaRPr lang="en-US"/>
        </a:p>
      </dgm:t>
    </dgm:pt>
    <dgm:pt modelId="{E900E354-6242-3947-A8F7-4E0CCE6D5063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90000"/>
                  <a:lumOff val="10000"/>
                </a:schemeClr>
              </a:solidFill>
            </a:rPr>
            <a:t>Every patient is the only patient.</a:t>
          </a:r>
          <a:endParaRPr lang="en-US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A88FDF1A-0A23-F445-B80D-6797F6F9BD7C}" type="parTrans" cxnId="{B2B6B40D-3381-FC47-8A69-6C020F425AF2}">
      <dgm:prSet/>
      <dgm:spPr/>
      <dgm:t>
        <a:bodyPr/>
        <a:lstStyle/>
        <a:p>
          <a:endParaRPr lang="en-US"/>
        </a:p>
      </dgm:t>
    </dgm:pt>
    <dgm:pt modelId="{403BE345-A8FE-6F40-8C29-341428B18FBE}" type="sibTrans" cxnId="{B2B6B40D-3381-FC47-8A69-6C020F425AF2}">
      <dgm:prSet/>
      <dgm:spPr/>
      <dgm:t>
        <a:bodyPr/>
        <a:lstStyle/>
        <a:p>
          <a:endParaRPr lang="en-US"/>
        </a:p>
      </dgm:t>
    </dgm:pt>
    <dgm:pt modelId="{6869F228-A472-3348-87A1-D427B5CCB578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000" dirty="0" smtClean="0"/>
            <a:t>William J Mayo</a:t>
          </a:r>
          <a:endParaRPr lang="en-US" sz="1000" dirty="0"/>
        </a:p>
      </dgm:t>
    </dgm:pt>
    <dgm:pt modelId="{D375644D-9A20-5945-ABCB-37341C173C8F}" type="parTrans" cxnId="{3EC87D2A-7A50-5C47-85C1-B4DBDCA3575B}">
      <dgm:prSet/>
      <dgm:spPr/>
      <dgm:t>
        <a:bodyPr/>
        <a:lstStyle/>
        <a:p>
          <a:endParaRPr lang="en-US"/>
        </a:p>
      </dgm:t>
    </dgm:pt>
    <dgm:pt modelId="{E8B81787-5373-9F45-B698-7CF0BFE40737}" type="sibTrans" cxnId="{3EC87D2A-7A50-5C47-85C1-B4DBDCA3575B}">
      <dgm:prSet/>
      <dgm:spPr/>
      <dgm:t>
        <a:bodyPr/>
        <a:lstStyle/>
        <a:p>
          <a:endParaRPr lang="en-US"/>
        </a:p>
      </dgm:t>
    </dgm:pt>
    <dgm:pt modelId="{B4A841DF-682E-8649-9898-CD42AF31C87D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000" dirty="0" smtClean="0"/>
            <a:t>Diane </a:t>
          </a:r>
          <a:r>
            <a:rPr lang="en-US" sz="1000" dirty="0" err="1" smtClean="0"/>
            <a:t>Plamping</a:t>
          </a:r>
          <a:r>
            <a:rPr lang="en-US" sz="1000" dirty="0" smtClean="0"/>
            <a:t>, UK Health organizational sociologist</a:t>
          </a:r>
          <a:endParaRPr lang="en-US" sz="1000" dirty="0"/>
        </a:p>
      </dgm:t>
    </dgm:pt>
    <dgm:pt modelId="{E608683E-DFFC-EB4A-8075-9374A34E6D55}" type="parTrans" cxnId="{91F67278-FCFB-6646-92D9-BBFC6CF6222E}">
      <dgm:prSet/>
      <dgm:spPr/>
      <dgm:t>
        <a:bodyPr/>
        <a:lstStyle/>
        <a:p>
          <a:endParaRPr lang="en-US"/>
        </a:p>
      </dgm:t>
    </dgm:pt>
    <dgm:pt modelId="{8EBB7DE3-6EB9-B546-9498-1B28967DFBE8}" type="sibTrans" cxnId="{91F67278-FCFB-6646-92D9-BBFC6CF6222E}">
      <dgm:prSet/>
      <dgm:spPr/>
      <dgm:t>
        <a:bodyPr/>
        <a:lstStyle/>
        <a:p>
          <a:endParaRPr lang="en-US"/>
        </a:p>
      </dgm:t>
    </dgm:pt>
    <dgm:pt modelId="{5E0578BD-7A89-8F4C-BEEB-5C7AF2E9C73A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1000" dirty="0" smtClean="0"/>
            <a:t>Harvard Community Health Plan Hospital</a:t>
          </a:r>
          <a:endParaRPr lang="en-US" sz="1000" dirty="0"/>
        </a:p>
      </dgm:t>
    </dgm:pt>
    <dgm:pt modelId="{61CB8125-DAD9-C444-B8B3-EA59C6411B53}" type="parTrans" cxnId="{E0654D15-CFF2-A848-A548-5DF89FD956A0}">
      <dgm:prSet/>
      <dgm:spPr/>
      <dgm:t>
        <a:bodyPr/>
        <a:lstStyle/>
        <a:p>
          <a:endParaRPr lang="en-US"/>
        </a:p>
      </dgm:t>
    </dgm:pt>
    <dgm:pt modelId="{3A39B96A-7F10-A64D-94F1-0882870A79B1}" type="sibTrans" cxnId="{E0654D15-CFF2-A848-A548-5DF89FD956A0}">
      <dgm:prSet/>
      <dgm:spPr/>
      <dgm:t>
        <a:bodyPr/>
        <a:lstStyle/>
        <a:p>
          <a:endParaRPr lang="en-US"/>
        </a:p>
      </dgm:t>
    </dgm:pt>
    <dgm:pt modelId="{8653940C-7622-A74C-9E45-DA24D6694951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US" sz="1700" dirty="0"/>
        </a:p>
      </dgm:t>
    </dgm:pt>
    <dgm:pt modelId="{999CEBE0-2A8B-1447-B526-EC598868816B}" type="parTrans" cxnId="{30BC961A-22EA-B84E-A980-EF6751C903AF}">
      <dgm:prSet/>
      <dgm:spPr/>
      <dgm:t>
        <a:bodyPr/>
        <a:lstStyle/>
        <a:p>
          <a:endParaRPr lang="en-US"/>
        </a:p>
      </dgm:t>
    </dgm:pt>
    <dgm:pt modelId="{18788FBF-668C-4D4C-A071-003525B627DD}" type="sibTrans" cxnId="{30BC961A-22EA-B84E-A980-EF6751C903AF}">
      <dgm:prSet/>
      <dgm:spPr/>
      <dgm:t>
        <a:bodyPr/>
        <a:lstStyle/>
        <a:p>
          <a:endParaRPr lang="en-US"/>
        </a:p>
      </dgm:t>
    </dgm:pt>
    <dgm:pt modelId="{BF0AF2A6-5F73-8941-A11B-06C355257EE4}" type="pres">
      <dgm:prSet presAssocID="{7AB76CE2-B673-054D-9954-92B1D95100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D1037-F527-294F-A014-53AB5EDFC155}" type="pres">
      <dgm:prSet presAssocID="{DD3C94CB-BB3A-4E45-AFEC-C280149EE0F6}" presName="parentLin" presStyleCnt="0"/>
      <dgm:spPr/>
    </dgm:pt>
    <dgm:pt modelId="{E7733429-4B3B-9B46-A640-5D43B71101D3}" type="pres">
      <dgm:prSet presAssocID="{DD3C94CB-BB3A-4E45-AFEC-C280149EE0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1386EC0-9010-1A45-AB51-2DEF8AB08143}" type="pres">
      <dgm:prSet presAssocID="{DD3C94CB-BB3A-4E45-AFEC-C280149EE0F6}" presName="parentText" presStyleLbl="node1" presStyleIdx="0" presStyleCnt="3" custLinFactX="28571" custLinFactNeighborX="100000" custLinFactNeighborY="228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8ADC1-F60B-3F44-87DD-A1144D92432D}" type="pres">
      <dgm:prSet presAssocID="{DD3C94CB-BB3A-4E45-AFEC-C280149EE0F6}" presName="negativeSpace" presStyleCnt="0"/>
      <dgm:spPr/>
    </dgm:pt>
    <dgm:pt modelId="{DC200E64-B334-1446-84EC-72D6A56263B7}" type="pres">
      <dgm:prSet presAssocID="{DD3C94CB-BB3A-4E45-AFEC-C280149EE0F6}" presName="childText" presStyleLbl="conFgAcc1" presStyleIdx="0" presStyleCnt="3" custLinFactY="-1875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ECC5-37BF-9C40-8E85-5BA3127B871E}" type="pres">
      <dgm:prSet presAssocID="{38AD55C1-A2A6-F148-9F64-0B152EE48880}" presName="spaceBetweenRectangles" presStyleCnt="0"/>
      <dgm:spPr/>
    </dgm:pt>
    <dgm:pt modelId="{714F311D-3038-3A4F-A18A-3ADBE23497F4}" type="pres">
      <dgm:prSet presAssocID="{5B29F76F-332A-DF4A-BBAA-424352DC93EF}" presName="parentLin" presStyleCnt="0"/>
      <dgm:spPr/>
    </dgm:pt>
    <dgm:pt modelId="{A92F6615-423B-C640-87A4-0F6BE2B8DCA5}" type="pres">
      <dgm:prSet presAssocID="{5B29F76F-332A-DF4A-BBAA-424352DC93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A9B359-E90C-AF47-AF7D-21F2C399C7D1}" type="pres">
      <dgm:prSet presAssocID="{5B29F76F-332A-DF4A-BBAA-424352DC93EF}" presName="parentText" presStyleLbl="node1" presStyleIdx="1" presStyleCnt="3" custLinFactX="28571" custLinFactNeighborX="100000" custLinFactNeighborY="-29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9EAD8-8B8E-524E-888E-7BB5A806273F}" type="pres">
      <dgm:prSet presAssocID="{5B29F76F-332A-DF4A-BBAA-424352DC93EF}" presName="negativeSpace" presStyleCnt="0"/>
      <dgm:spPr/>
    </dgm:pt>
    <dgm:pt modelId="{7D712B55-4228-2141-BC5F-0B9A6DF0DC06}" type="pres">
      <dgm:prSet presAssocID="{5B29F76F-332A-DF4A-BBAA-424352DC93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1C015-A439-674C-BF26-FCFDF5FFBF2F}" type="pres">
      <dgm:prSet presAssocID="{7C2546D4-6DDB-6840-9231-91528CEE61CD}" presName="spaceBetweenRectangles" presStyleCnt="0"/>
      <dgm:spPr/>
    </dgm:pt>
    <dgm:pt modelId="{1E19605F-4748-6245-8C86-51A5B60729A0}" type="pres">
      <dgm:prSet presAssocID="{E900E354-6242-3947-A8F7-4E0CCE6D5063}" presName="parentLin" presStyleCnt="0"/>
      <dgm:spPr/>
    </dgm:pt>
    <dgm:pt modelId="{CAF562A5-D43E-2245-92F0-6849F45B5DEB}" type="pres">
      <dgm:prSet presAssocID="{E900E354-6242-3947-A8F7-4E0CCE6D506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E273D4-A054-9C47-AC5C-AF9DE387FD73}" type="pres">
      <dgm:prSet presAssocID="{E900E354-6242-3947-A8F7-4E0CCE6D5063}" presName="parentText" presStyleLbl="node1" presStyleIdx="2" presStyleCnt="3" custLinFactX="28571" custLinFactNeighborX="100000" custLinFactNeighborY="208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6AD7F-6CCB-9C4A-A976-1AB33C4184A1}" type="pres">
      <dgm:prSet presAssocID="{E900E354-6242-3947-A8F7-4E0CCE6D5063}" presName="negativeSpace" presStyleCnt="0"/>
      <dgm:spPr/>
    </dgm:pt>
    <dgm:pt modelId="{96F7B62A-E08D-4D4A-B693-173F420AE604}" type="pres">
      <dgm:prSet presAssocID="{E900E354-6242-3947-A8F7-4E0CCE6D506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EDFCE2-2EA8-F145-AC22-5FEB0904C6E6}" type="presOf" srcId="{DD3C94CB-BB3A-4E45-AFEC-C280149EE0F6}" destId="{E7733429-4B3B-9B46-A640-5D43B71101D3}" srcOrd="0" destOrd="0" presId="urn:microsoft.com/office/officeart/2005/8/layout/list1"/>
    <dgm:cxn modelId="{E0654D15-CFF2-A848-A548-5DF89FD956A0}" srcId="{E900E354-6242-3947-A8F7-4E0CCE6D5063}" destId="{5E0578BD-7A89-8F4C-BEEB-5C7AF2E9C73A}" srcOrd="0" destOrd="0" parTransId="{61CB8125-DAD9-C444-B8B3-EA59C6411B53}" sibTransId="{3A39B96A-7F10-A64D-94F1-0882870A79B1}"/>
    <dgm:cxn modelId="{6AFA35FC-6750-2C45-8071-AAA1540B3A62}" type="presOf" srcId="{E900E354-6242-3947-A8F7-4E0CCE6D5063}" destId="{FFE273D4-A054-9C47-AC5C-AF9DE387FD73}" srcOrd="1" destOrd="0" presId="urn:microsoft.com/office/officeart/2005/8/layout/list1"/>
    <dgm:cxn modelId="{91F67278-FCFB-6646-92D9-BBFC6CF6222E}" srcId="{5B29F76F-332A-DF4A-BBAA-424352DC93EF}" destId="{B4A841DF-682E-8649-9898-CD42AF31C87D}" srcOrd="0" destOrd="0" parTransId="{E608683E-DFFC-EB4A-8075-9374A34E6D55}" sibTransId="{8EBB7DE3-6EB9-B546-9498-1B28967DFBE8}"/>
    <dgm:cxn modelId="{E316E416-B490-CF47-BDD3-758C09C43816}" type="presOf" srcId="{8653940C-7622-A74C-9E45-DA24D6694951}" destId="{DC200E64-B334-1446-84EC-72D6A56263B7}" srcOrd="0" destOrd="0" presId="urn:microsoft.com/office/officeart/2005/8/layout/list1"/>
    <dgm:cxn modelId="{0CA0C8EA-B966-864D-8752-A2EA3633CC5D}" type="presOf" srcId="{DD3C94CB-BB3A-4E45-AFEC-C280149EE0F6}" destId="{31386EC0-9010-1A45-AB51-2DEF8AB08143}" srcOrd="1" destOrd="0" presId="urn:microsoft.com/office/officeart/2005/8/layout/list1"/>
    <dgm:cxn modelId="{A7BAEF88-94A4-1B48-8F56-820ACDA35B59}" type="presOf" srcId="{6869F228-A472-3348-87A1-D427B5CCB578}" destId="{DC200E64-B334-1446-84EC-72D6A56263B7}" srcOrd="0" destOrd="1" presId="urn:microsoft.com/office/officeart/2005/8/layout/list1"/>
    <dgm:cxn modelId="{62DAD421-56D8-F24B-AB76-D24D30AB1AFF}" type="presOf" srcId="{B4A841DF-682E-8649-9898-CD42AF31C87D}" destId="{7D712B55-4228-2141-BC5F-0B9A6DF0DC06}" srcOrd="0" destOrd="0" presId="urn:microsoft.com/office/officeart/2005/8/layout/list1"/>
    <dgm:cxn modelId="{30BC961A-22EA-B84E-A980-EF6751C903AF}" srcId="{DD3C94CB-BB3A-4E45-AFEC-C280149EE0F6}" destId="{8653940C-7622-A74C-9E45-DA24D6694951}" srcOrd="0" destOrd="0" parTransId="{999CEBE0-2A8B-1447-B526-EC598868816B}" sibTransId="{18788FBF-668C-4D4C-A071-003525B627DD}"/>
    <dgm:cxn modelId="{3EC87D2A-7A50-5C47-85C1-B4DBDCA3575B}" srcId="{DD3C94CB-BB3A-4E45-AFEC-C280149EE0F6}" destId="{6869F228-A472-3348-87A1-D427B5CCB578}" srcOrd="1" destOrd="0" parTransId="{D375644D-9A20-5945-ABCB-37341C173C8F}" sibTransId="{E8B81787-5373-9F45-B698-7CF0BFE40737}"/>
    <dgm:cxn modelId="{B2B6B40D-3381-FC47-8A69-6C020F425AF2}" srcId="{7AB76CE2-B673-054D-9954-92B1D9510099}" destId="{E900E354-6242-3947-A8F7-4E0CCE6D5063}" srcOrd="2" destOrd="0" parTransId="{A88FDF1A-0A23-F445-B80D-6797F6F9BD7C}" sibTransId="{403BE345-A8FE-6F40-8C29-341428B18FBE}"/>
    <dgm:cxn modelId="{F0DC6428-5561-4F48-95F9-ACDA4EC2B6DB}" type="presOf" srcId="{5B29F76F-332A-DF4A-BBAA-424352DC93EF}" destId="{A92F6615-423B-C640-87A4-0F6BE2B8DCA5}" srcOrd="0" destOrd="0" presId="urn:microsoft.com/office/officeart/2005/8/layout/list1"/>
    <dgm:cxn modelId="{59DA410D-1ACA-E14F-81C5-0107F799FC12}" srcId="{7AB76CE2-B673-054D-9954-92B1D9510099}" destId="{DD3C94CB-BB3A-4E45-AFEC-C280149EE0F6}" srcOrd="0" destOrd="0" parTransId="{D9B24095-2551-9743-B5B3-01759E8E3749}" sibTransId="{38AD55C1-A2A6-F148-9F64-0B152EE48880}"/>
    <dgm:cxn modelId="{460BA0E1-47EA-1B4A-AD3A-A42C9657E71C}" type="presOf" srcId="{5B29F76F-332A-DF4A-BBAA-424352DC93EF}" destId="{D1A9B359-E90C-AF47-AF7D-21F2C399C7D1}" srcOrd="1" destOrd="0" presId="urn:microsoft.com/office/officeart/2005/8/layout/list1"/>
    <dgm:cxn modelId="{BE00AB4B-E483-9849-A0B0-B0B72D8A5C15}" type="presOf" srcId="{7AB76CE2-B673-054D-9954-92B1D9510099}" destId="{BF0AF2A6-5F73-8941-A11B-06C355257EE4}" srcOrd="0" destOrd="0" presId="urn:microsoft.com/office/officeart/2005/8/layout/list1"/>
    <dgm:cxn modelId="{7860235B-5D50-7B43-975C-2F8FD32D82A2}" srcId="{7AB76CE2-B673-054D-9954-92B1D9510099}" destId="{5B29F76F-332A-DF4A-BBAA-424352DC93EF}" srcOrd="1" destOrd="0" parTransId="{8D3A2B44-0351-B346-AAB0-CDB018006746}" sibTransId="{7C2546D4-6DDB-6840-9231-91528CEE61CD}"/>
    <dgm:cxn modelId="{33988196-BB62-3F42-8416-01BBC0B5B2F6}" type="presOf" srcId="{E900E354-6242-3947-A8F7-4E0CCE6D5063}" destId="{CAF562A5-D43E-2245-92F0-6849F45B5DEB}" srcOrd="0" destOrd="0" presId="urn:microsoft.com/office/officeart/2005/8/layout/list1"/>
    <dgm:cxn modelId="{DAC2AD11-D5D9-E046-98D9-E736C852D0F0}" type="presOf" srcId="{5E0578BD-7A89-8F4C-BEEB-5C7AF2E9C73A}" destId="{96F7B62A-E08D-4D4A-B693-173F420AE604}" srcOrd="0" destOrd="0" presId="urn:microsoft.com/office/officeart/2005/8/layout/list1"/>
    <dgm:cxn modelId="{FA1CD920-EE56-0844-A632-ECB93F4D7812}" type="presParOf" srcId="{BF0AF2A6-5F73-8941-A11B-06C355257EE4}" destId="{B3FD1037-F527-294F-A014-53AB5EDFC155}" srcOrd="0" destOrd="0" presId="urn:microsoft.com/office/officeart/2005/8/layout/list1"/>
    <dgm:cxn modelId="{46C12186-6BC9-EA40-AADC-2066EA88E42F}" type="presParOf" srcId="{B3FD1037-F527-294F-A014-53AB5EDFC155}" destId="{E7733429-4B3B-9B46-A640-5D43B71101D3}" srcOrd="0" destOrd="0" presId="urn:microsoft.com/office/officeart/2005/8/layout/list1"/>
    <dgm:cxn modelId="{55D2F219-3772-BC49-8289-0D86FCB0BDE4}" type="presParOf" srcId="{B3FD1037-F527-294F-A014-53AB5EDFC155}" destId="{31386EC0-9010-1A45-AB51-2DEF8AB08143}" srcOrd="1" destOrd="0" presId="urn:microsoft.com/office/officeart/2005/8/layout/list1"/>
    <dgm:cxn modelId="{A7628E1E-A23A-0D42-86EF-DE67B3E2D198}" type="presParOf" srcId="{BF0AF2A6-5F73-8941-A11B-06C355257EE4}" destId="{0E08ADC1-F60B-3F44-87DD-A1144D92432D}" srcOrd="1" destOrd="0" presId="urn:microsoft.com/office/officeart/2005/8/layout/list1"/>
    <dgm:cxn modelId="{95381C21-921F-D54C-BCD7-857779DFCF5B}" type="presParOf" srcId="{BF0AF2A6-5F73-8941-A11B-06C355257EE4}" destId="{DC200E64-B334-1446-84EC-72D6A56263B7}" srcOrd="2" destOrd="0" presId="urn:microsoft.com/office/officeart/2005/8/layout/list1"/>
    <dgm:cxn modelId="{60D2580B-AD8D-8B41-BC8F-62247F6B5582}" type="presParOf" srcId="{BF0AF2A6-5F73-8941-A11B-06C355257EE4}" destId="{E0CCECC5-37BF-9C40-8E85-5BA3127B871E}" srcOrd="3" destOrd="0" presId="urn:microsoft.com/office/officeart/2005/8/layout/list1"/>
    <dgm:cxn modelId="{3CDEB4DD-4AE3-654B-9481-0359D9694B6B}" type="presParOf" srcId="{BF0AF2A6-5F73-8941-A11B-06C355257EE4}" destId="{714F311D-3038-3A4F-A18A-3ADBE23497F4}" srcOrd="4" destOrd="0" presId="urn:microsoft.com/office/officeart/2005/8/layout/list1"/>
    <dgm:cxn modelId="{06E873A0-9370-A549-BDBD-82359BFF1F71}" type="presParOf" srcId="{714F311D-3038-3A4F-A18A-3ADBE23497F4}" destId="{A92F6615-423B-C640-87A4-0F6BE2B8DCA5}" srcOrd="0" destOrd="0" presId="urn:microsoft.com/office/officeart/2005/8/layout/list1"/>
    <dgm:cxn modelId="{DFE41F84-BE3B-EF4D-9582-79BDA5518097}" type="presParOf" srcId="{714F311D-3038-3A4F-A18A-3ADBE23497F4}" destId="{D1A9B359-E90C-AF47-AF7D-21F2C399C7D1}" srcOrd="1" destOrd="0" presId="urn:microsoft.com/office/officeart/2005/8/layout/list1"/>
    <dgm:cxn modelId="{B471E2AD-A6F6-3D42-944F-6B86ECB268CD}" type="presParOf" srcId="{BF0AF2A6-5F73-8941-A11B-06C355257EE4}" destId="{E3A9EAD8-8B8E-524E-888E-7BB5A806273F}" srcOrd="5" destOrd="0" presId="urn:microsoft.com/office/officeart/2005/8/layout/list1"/>
    <dgm:cxn modelId="{E32285B9-D27B-C64C-9121-D1B893CADAA2}" type="presParOf" srcId="{BF0AF2A6-5F73-8941-A11B-06C355257EE4}" destId="{7D712B55-4228-2141-BC5F-0B9A6DF0DC06}" srcOrd="6" destOrd="0" presId="urn:microsoft.com/office/officeart/2005/8/layout/list1"/>
    <dgm:cxn modelId="{D8B9F0A8-40EF-4D40-8A5F-1AAEC7A19626}" type="presParOf" srcId="{BF0AF2A6-5F73-8941-A11B-06C355257EE4}" destId="{0DD1C015-A439-674C-BF26-FCFDF5FFBF2F}" srcOrd="7" destOrd="0" presId="urn:microsoft.com/office/officeart/2005/8/layout/list1"/>
    <dgm:cxn modelId="{990FC569-2BE0-A74A-A2AA-A3DC504E29A5}" type="presParOf" srcId="{BF0AF2A6-5F73-8941-A11B-06C355257EE4}" destId="{1E19605F-4748-6245-8C86-51A5B60729A0}" srcOrd="8" destOrd="0" presId="urn:microsoft.com/office/officeart/2005/8/layout/list1"/>
    <dgm:cxn modelId="{64D405FB-DF26-A44F-99A2-259463265CBE}" type="presParOf" srcId="{1E19605F-4748-6245-8C86-51A5B60729A0}" destId="{CAF562A5-D43E-2245-92F0-6849F45B5DEB}" srcOrd="0" destOrd="0" presId="urn:microsoft.com/office/officeart/2005/8/layout/list1"/>
    <dgm:cxn modelId="{3FAF08C3-5D42-FC40-9B24-FF06842D8D3D}" type="presParOf" srcId="{1E19605F-4748-6245-8C86-51A5B60729A0}" destId="{FFE273D4-A054-9C47-AC5C-AF9DE387FD73}" srcOrd="1" destOrd="0" presId="urn:microsoft.com/office/officeart/2005/8/layout/list1"/>
    <dgm:cxn modelId="{623683B3-B902-B74C-B5CC-514B3EF96E8A}" type="presParOf" srcId="{BF0AF2A6-5F73-8941-A11B-06C355257EE4}" destId="{DDF6AD7F-6CCB-9C4A-A976-1AB33C4184A1}" srcOrd="9" destOrd="0" presId="urn:microsoft.com/office/officeart/2005/8/layout/list1"/>
    <dgm:cxn modelId="{07738FA0-FABC-4B49-8419-95B3310D552F}" type="presParOf" srcId="{BF0AF2A6-5F73-8941-A11B-06C355257EE4}" destId="{96F7B62A-E08D-4D4A-B693-173F420AE6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17909-C649-E148-B530-20367DD3249D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694407-0A92-6E4F-9847-EADC6324A253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b="1" i="0" kern="100" dirty="0" smtClean="0">
              <a:solidFill>
                <a:srgbClr val="477F80"/>
              </a:solidFill>
            </a:rPr>
            <a:t>Data Decision Support for a defined population</a:t>
          </a:r>
        </a:p>
        <a:p>
          <a:pPr>
            <a:spcAft>
              <a:spcPts val="0"/>
            </a:spcAft>
          </a:pPr>
          <a:endParaRPr lang="en-US" sz="1400" b="1" i="0" kern="100" dirty="0" smtClean="0">
            <a:solidFill>
              <a:srgbClr val="477F80"/>
            </a:solidFill>
          </a:endParaRPr>
        </a:p>
        <a:p>
          <a:pPr>
            <a:spcAft>
              <a:spcPts val="0"/>
            </a:spcAft>
          </a:pPr>
          <a:r>
            <a:rPr lang="en-US" sz="1400" b="1" i="0" kern="100" dirty="0" smtClean="0">
              <a:solidFill>
                <a:srgbClr val="477F80"/>
              </a:solidFill>
            </a:rPr>
            <a:t>Web-based access to Electronic Health Information for Patient and Providers</a:t>
          </a:r>
          <a:endParaRPr lang="en-US" sz="1400" b="1" i="0" kern="100" dirty="0">
            <a:solidFill>
              <a:srgbClr val="477F80"/>
            </a:solidFill>
          </a:endParaRPr>
        </a:p>
      </dgm:t>
    </dgm:pt>
    <dgm:pt modelId="{0C06DA2E-84BE-E640-9FC4-028D93AA435F}" type="parTrans" cxnId="{B4C1B08F-B572-5A43-9D56-DE8CBF7BE9F1}">
      <dgm:prSet/>
      <dgm:spPr/>
      <dgm:t>
        <a:bodyPr/>
        <a:lstStyle/>
        <a:p>
          <a:endParaRPr lang="en-US" sz="2200"/>
        </a:p>
      </dgm:t>
    </dgm:pt>
    <dgm:pt modelId="{CF7F704B-7A43-4040-B6A5-89A4F1D7583E}" type="sibTrans" cxnId="{B4C1B08F-B572-5A43-9D56-DE8CBF7BE9F1}">
      <dgm:prSet/>
      <dgm:spPr/>
      <dgm:t>
        <a:bodyPr/>
        <a:lstStyle/>
        <a:p>
          <a:endParaRPr lang="en-US" sz="2200"/>
        </a:p>
      </dgm:t>
    </dgm:pt>
    <dgm:pt modelId="{F1990AEA-1D86-FA45-B768-DD21BD0EF976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b="1" i="0" dirty="0" smtClean="0">
              <a:solidFill>
                <a:srgbClr val="477F80"/>
              </a:solidFill>
            </a:rPr>
            <a:t>Patient Self Management Supports and Programs</a:t>
          </a:r>
        </a:p>
        <a:p>
          <a:r>
            <a:rPr lang="en-US" sz="1400" b="1" i="0" dirty="0" smtClean="0">
              <a:solidFill>
                <a:srgbClr val="477F80"/>
              </a:solidFill>
            </a:rPr>
            <a:t>Offered Proactively</a:t>
          </a:r>
          <a:endParaRPr lang="en-US" sz="1400" b="1" i="0" dirty="0">
            <a:solidFill>
              <a:srgbClr val="477F80"/>
            </a:solidFill>
          </a:endParaRPr>
        </a:p>
      </dgm:t>
    </dgm:pt>
    <dgm:pt modelId="{1D452938-E749-8D40-8D54-3BEB35183B9A}" type="parTrans" cxnId="{F5AA0563-61DB-5A4E-98C4-02A5BA34A362}">
      <dgm:prSet/>
      <dgm:spPr/>
      <dgm:t>
        <a:bodyPr/>
        <a:lstStyle/>
        <a:p>
          <a:endParaRPr lang="en-US" sz="2200"/>
        </a:p>
      </dgm:t>
    </dgm:pt>
    <dgm:pt modelId="{D028AD5E-84F0-D045-8810-6A9E63F93D5D}" type="sibTrans" cxnId="{F5AA0563-61DB-5A4E-98C4-02A5BA34A362}">
      <dgm:prSet/>
      <dgm:spPr/>
      <dgm:t>
        <a:bodyPr/>
        <a:lstStyle/>
        <a:p>
          <a:endParaRPr lang="en-US" sz="2200"/>
        </a:p>
      </dgm:t>
    </dgm:pt>
    <dgm:pt modelId="{281EED15-1E0C-6941-8648-0F24B477CA6C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b="1" i="0" dirty="0" smtClean="0">
              <a:solidFill>
                <a:srgbClr val="477F80"/>
              </a:solidFill>
            </a:rPr>
            <a:t>Electronic Exchange</a:t>
          </a:r>
        </a:p>
        <a:p>
          <a:r>
            <a:rPr lang="en-US" sz="1400" b="1" i="0" dirty="0" smtClean="0">
              <a:solidFill>
                <a:srgbClr val="477F80"/>
              </a:solidFill>
            </a:rPr>
            <a:t>Synchronous or Asynchronous</a:t>
          </a:r>
          <a:endParaRPr lang="en-US" sz="1400" b="1" i="0" dirty="0">
            <a:solidFill>
              <a:srgbClr val="477F80"/>
            </a:solidFill>
          </a:endParaRPr>
        </a:p>
      </dgm:t>
    </dgm:pt>
    <dgm:pt modelId="{19B38DF4-34FE-CF45-88B2-91FFC85B8A84}" type="parTrans" cxnId="{C9242AF6-B077-E145-BA00-58D5329DC7AF}">
      <dgm:prSet/>
      <dgm:spPr/>
      <dgm:t>
        <a:bodyPr/>
        <a:lstStyle/>
        <a:p>
          <a:endParaRPr lang="en-US" sz="2200"/>
        </a:p>
      </dgm:t>
    </dgm:pt>
    <dgm:pt modelId="{36DC33ED-121C-F043-867F-781383F3F4EC}" type="sibTrans" cxnId="{C9242AF6-B077-E145-BA00-58D5329DC7AF}">
      <dgm:prSet/>
      <dgm:spPr/>
      <dgm:t>
        <a:bodyPr/>
        <a:lstStyle/>
        <a:p>
          <a:endParaRPr lang="en-US" sz="2200"/>
        </a:p>
      </dgm:t>
    </dgm:pt>
    <dgm:pt modelId="{D1BDA655-9414-F346-A580-73866022D074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b="1" i="0" dirty="0" smtClean="0">
              <a:solidFill>
                <a:srgbClr val="477F80"/>
              </a:solidFill>
            </a:rPr>
            <a:t>Text, Telephone - </a:t>
          </a:r>
        </a:p>
        <a:p>
          <a:r>
            <a:rPr lang="en-US" sz="1400" b="1" i="0" dirty="0" smtClean="0">
              <a:solidFill>
                <a:srgbClr val="477F80"/>
              </a:solidFill>
            </a:rPr>
            <a:t>Email, vital sign monitoring</a:t>
          </a:r>
          <a:endParaRPr lang="en-US" sz="1400" b="1" i="0" dirty="0">
            <a:solidFill>
              <a:srgbClr val="477F80"/>
            </a:solidFill>
          </a:endParaRPr>
        </a:p>
      </dgm:t>
    </dgm:pt>
    <dgm:pt modelId="{16EBE2A2-915A-B34D-B35D-26AA75B6F4FA}" type="parTrans" cxnId="{A823B4B5-2AD3-A94C-8AF4-5F05891388AA}">
      <dgm:prSet/>
      <dgm:spPr/>
      <dgm:t>
        <a:bodyPr/>
        <a:lstStyle/>
        <a:p>
          <a:endParaRPr lang="en-US" sz="2200"/>
        </a:p>
      </dgm:t>
    </dgm:pt>
    <dgm:pt modelId="{0388E197-F725-7C45-85DE-2EF05766BEF8}" type="sibTrans" cxnId="{A823B4B5-2AD3-A94C-8AF4-5F05891388AA}">
      <dgm:prSet/>
      <dgm:spPr/>
      <dgm:t>
        <a:bodyPr/>
        <a:lstStyle/>
        <a:p>
          <a:endParaRPr lang="en-US" sz="2200"/>
        </a:p>
      </dgm:t>
    </dgm:pt>
    <dgm:pt modelId="{6169A8D5-E647-744E-9869-3F78B6916D18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b="1" i="0" dirty="0" smtClean="0">
              <a:solidFill>
                <a:srgbClr val="477F80"/>
              </a:solidFill>
            </a:rPr>
            <a:t>Virtual </a:t>
          </a:r>
        </a:p>
        <a:p>
          <a:r>
            <a:rPr lang="en-US" sz="1400" b="1" i="0" dirty="0" smtClean="0">
              <a:solidFill>
                <a:srgbClr val="477F80"/>
              </a:solidFill>
            </a:rPr>
            <a:t>Direct</a:t>
          </a:r>
        </a:p>
        <a:p>
          <a:r>
            <a:rPr lang="en-US" sz="1400" b="1" i="0" dirty="0" smtClean="0">
              <a:solidFill>
                <a:srgbClr val="477F80"/>
              </a:solidFill>
            </a:rPr>
            <a:t>Access to Clinician</a:t>
          </a:r>
        </a:p>
      </dgm:t>
    </dgm:pt>
    <dgm:pt modelId="{BF92BB47-8965-B548-AB0F-05CD4ABC6793}" type="parTrans" cxnId="{456C7412-CB21-C24A-8917-D731E7DB36F2}">
      <dgm:prSet/>
      <dgm:spPr/>
      <dgm:t>
        <a:bodyPr/>
        <a:lstStyle/>
        <a:p>
          <a:endParaRPr lang="en-US" sz="2200"/>
        </a:p>
      </dgm:t>
    </dgm:pt>
    <dgm:pt modelId="{6D4FDD9B-0E0D-B744-97A1-1342BA54590C}" type="sibTrans" cxnId="{456C7412-CB21-C24A-8917-D731E7DB36F2}">
      <dgm:prSet/>
      <dgm:spPr/>
      <dgm:t>
        <a:bodyPr/>
        <a:lstStyle/>
        <a:p>
          <a:endParaRPr lang="en-US" sz="2200"/>
        </a:p>
      </dgm:t>
    </dgm:pt>
    <dgm:pt modelId="{03E247CC-E269-BD4C-B11B-4C61D844F425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b="1" i="0" dirty="0" smtClean="0">
              <a:solidFill>
                <a:srgbClr val="477F80"/>
              </a:solidFill>
            </a:rPr>
            <a:t>Telemedicine Video</a:t>
          </a:r>
          <a:endParaRPr lang="en-US" sz="1400" b="1" i="0" dirty="0">
            <a:solidFill>
              <a:srgbClr val="477F80"/>
            </a:solidFill>
          </a:endParaRPr>
        </a:p>
      </dgm:t>
    </dgm:pt>
    <dgm:pt modelId="{DA611B28-6F43-0141-A8D3-E6BCC7D97897}" type="parTrans" cxnId="{AD8F07A2-77D2-0544-B10D-A72B1A3CD266}">
      <dgm:prSet/>
      <dgm:spPr/>
      <dgm:t>
        <a:bodyPr/>
        <a:lstStyle/>
        <a:p>
          <a:endParaRPr lang="en-US" sz="2200"/>
        </a:p>
      </dgm:t>
    </dgm:pt>
    <dgm:pt modelId="{5769452B-A2AF-DD44-A1B9-503F6EAEE31C}" type="sibTrans" cxnId="{AD8F07A2-77D2-0544-B10D-A72B1A3CD266}">
      <dgm:prSet/>
      <dgm:spPr/>
      <dgm:t>
        <a:bodyPr/>
        <a:lstStyle/>
        <a:p>
          <a:endParaRPr lang="en-US" sz="2200"/>
        </a:p>
      </dgm:t>
    </dgm:pt>
    <dgm:pt modelId="{2CE46CF0-BC1E-5845-B147-DD057E2B9648}" type="pres">
      <dgm:prSet presAssocID="{BF517909-C649-E148-B530-20367DD324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53EC79-2705-6146-9B98-13BDCBD6520B}" type="pres">
      <dgm:prSet presAssocID="{45694407-0A92-6E4F-9847-EADC6324A253}" presName="vertOne" presStyleCnt="0"/>
      <dgm:spPr/>
    </dgm:pt>
    <dgm:pt modelId="{CF576BC9-E44B-BC43-BB15-9CC8AABD6066}" type="pres">
      <dgm:prSet presAssocID="{45694407-0A92-6E4F-9847-EADC6324A2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E32AB-8316-984E-B45F-D05B7386571C}" type="pres">
      <dgm:prSet presAssocID="{45694407-0A92-6E4F-9847-EADC6324A253}" presName="parTransOne" presStyleCnt="0"/>
      <dgm:spPr/>
    </dgm:pt>
    <dgm:pt modelId="{DD50DB7B-7098-6141-BD2F-84BA09FF07AA}" type="pres">
      <dgm:prSet presAssocID="{45694407-0A92-6E4F-9847-EADC6324A253}" presName="horzOne" presStyleCnt="0"/>
      <dgm:spPr/>
    </dgm:pt>
    <dgm:pt modelId="{8DFAF039-812D-324F-90C2-495005E4DC1A}" type="pres">
      <dgm:prSet presAssocID="{F1990AEA-1D86-FA45-B768-DD21BD0EF976}" presName="vertTwo" presStyleCnt="0"/>
      <dgm:spPr/>
    </dgm:pt>
    <dgm:pt modelId="{839BBB9D-9B74-3E40-8793-584578274703}" type="pres">
      <dgm:prSet presAssocID="{F1990AEA-1D86-FA45-B768-DD21BD0EF97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777E-0065-0145-9743-A2E08B0261D4}" type="pres">
      <dgm:prSet presAssocID="{F1990AEA-1D86-FA45-B768-DD21BD0EF976}" presName="parTransTwo" presStyleCnt="0"/>
      <dgm:spPr/>
    </dgm:pt>
    <dgm:pt modelId="{62730762-802C-C342-9777-BC9AB2859D10}" type="pres">
      <dgm:prSet presAssocID="{F1990AEA-1D86-FA45-B768-DD21BD0EF976}" presName="horzTwo" presStyleCnt="0"/>
      <dgm:spPr/>
    </dgm:pt>
    <dgm:pt modelId="{93A33179-D861-5D4F-ACF5-D621959F7E43}" type="pres">
      <dgm:prSet presAssocID="{281EED15-1E0C-6941-8648-0F24B477CA6C}" presName="vertThree" presStyleCnt="0"/>
      <dgm:spPr/>
    </dgm:pt>
    <dgm:pt modelId="{A6C2896E-AA92-B944-9A08-C07B2D1A18E8}" type="pres">
      <dgm:prSet presAssocID="{281EED15-1E0C-6941-8648-0F24B477CA6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3ACCD-38B3-8A4B-A4CB-786B99C27044}" type="pres">
      <dgm:prSet presAssocID="{281EED15-1E0C-6941-8648-0F24B477CA6C}" presName="horzThree" presStyleCnt="0"/>
      <dgm:spPr/>
    </dgm:pt>
    <dgm:pt modelId="{07D95C1B-FB8B-5F45-9787-9F541E8C0850}" type="pres">
      <dgm:prSet presAssocID="{36DC33ED-121C-F043-867F-781383F3F4EC}" presName="sibSpaceThree" presStyleCnt="0"/>
      <dgm:spPr/>
    </dgm:pt>
    <dgm:pt modelId="{BCB999BA-801F-A745-9088-A787D465D7D5}" type="pres">
      <dgm:prSet presAssocID="{D1BDA655-9414-F346-A580-73866022D074}" presName="vertThree" presStyleCnt="0"/>
      <dgm:spPr/>
    </dgm:pt>
    <dgm:pt modelId="{8CD2C64F-BFE0-AB4D-8B12-2991FE7C59EE}" type="pres">
      <dgm:prSet presAssocID="{D1BDA655-9414-F346-A580-73866022D07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F2282-91B1-3749-AADD-637BBBBF8AE9}" type="pres">
      <dgm:prSet presAssocID="{D1BDA655-9414-F346-A580-73866022D074}" presName="horzThree" presStyleCnt="0"/>
      <dgm:spPr/>
    </dgm:pt>
    <dgm:pt modelId="{0F32A427-B6A0-C643-9F30-18EE17652DE8}" type="pres">
      <dgm:prSet presAssocID="{D028AD5E-84F0-D045-8810-6A9E63F93D5D}" presName="sibSpaceTwo" presStyleCnt="0"/>
      <dgm:spPr/>
    </dgm:pt>
    <dgm:pt modelId="{B6A7D466-4F7B-F84F-BE51-F798B7C27ED2}" type="pres">
      <dgm:prSet presAssocID="{6169A8D5-E647-744E-9869-3F78B6916D18}" presName="vertTwo" presStyleCnt="0"/>
      <dgm:spPr/>
    </dgm:pt>
    <dgm:pt modelId="{F909664B-D291-8B4C-AB28-C8A3411C6997}" type="pres">
      <dgm:prSet presAssocID="{6169A8D5-E647-744E-9869-3F78B6916D1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F1157-4B23-2F43-84D6-6858346A583B}" type="pres">
      <dgm:prSet presAssocID="{6169A8D5-E647-744E-9869-3F78B6916D18}" presName="parTransTwo" presStyleCnt="0"/>
      <dgm:spPr/>
    </dgm:pt>
    <dgm:pt modelId="{7D31565E-FEC2-DD4C-BA07-8A4A3FCE7E67}" type="pres">
      <dgm:prSet presAssocID="{6169A8D5-E647-744E-9869-3F78B6916D18}" presName="horzTwo" presStyleCnt="0"/>
      <dgm:spPr/>
    </dgm:pt>
    <dgm:pt modelId="{04CCFC8E-C01F-4547-81FE-697D27C47B65}" type="pres">
      <dgm:prSet presAssocID="{03E247CC-E269-BD4C-B11B-4C61D844F425}" presName="vertThree" presStyleCnt="0"/>
      <dgm:spPr/>
    </dgm:pt>
    <dgm:pt modelId="{5F193A28-B629-F54D-8912-A535C1BB0346}" type="pres">
      <dgm:prSet presAssocID="{03E247CC-E269-BD4C-B11B-4C61D844F42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39D462-34B4-C548-B48C-0E6A490FFD77}" type="pres">
      <dgm:prSet presAssocID="{03E247CC-E269-BD4C-B11B-4C61D844F425}" presName="horzThree" presStyleCnt="0"/>
      <dgm:spPr/>
    </dgm:pt>
  </dgm:ptLst>
  <dgm:cxnLst>
    <dgm:cxn modelId="{456C7412-CB21-C24A-8917-D731E7DB36F2}" srcId="{45694407-0A92-6E4F-9847-EADC6324A253}" destId="{6169A8D5-E647-744E-9869-3F78B6916D18}" srcOrd="1" destOrd="0" parTransId="{BF92BB47-8965-B548-AB0F-05CD4ABC6793}" sibTransId="{6D4FDD9B-0E0D-B744-97A1-1342BA54590C}"/>
    <dgm:cxn modelId="{A823B4B5-2AD3-A94C-8AF4-5F05891388AA}" srcId="{F1990AEA-1D86-FA45-B768-DD21BD0EF976}" destId="{D1BDA655-9414-F346-A580-73866022D074}" srcOrd="1" destOrd="0" parTransId="{16EBE2A2-915A-B34D-B35D-26AA75B6F4FA}" sibTransId="{0388E197-F725-7C45-85DE-2EF05766BEF8}"/>
    <dgm:cxn modelId="{B4C1B08F-B572-5A43-9D56-DE8CBF7BE9F1}" srcId="{BF517909-C649-E148-B530-20367DD3249D}" destId="{45694407-0A92-6E4F-9847-EADC6324A253}" srcOrd="0" destOrd="0" parTransId="{0C06DA2E-84BE-E640-9FC4-028D93AA435F}" sibTransId="{CF7F704B-7A43-4040-B6A5-89A4F1D7583E}"/>
    <dgm:cxn modelId="{DA846F8B-824A-204B-8B4A-63DB5CBD1048}" type="presOf" srcId="{281EED15-1E0C-6941-8648-0F24B477CA6C}" destId="{A6C2896E-AA92-B944-9A08-C07B2D1A18E8}" srcOrd="0" destOrd="0" presId="urn:microsoft.com/office/officeart/2005/8/layout/hierarchy4"/>
    <dgm:cxn modelId="{C9242AF6-B077-E145-BA00-58D5329DC7AF}" srcId="{F1990AEA-1D86-FA45-B768-DD21BD0EF976}" destId="{281EED15-1E0C-6941-8648-0F24B477CA6C}" srcOrd="0" destOrd="0" parTransId="{19B38DF4-34FE-CF45-88B2-91FFC85B8A84}" sibTransId="{36DC33ED-121C-F043-867F-781383F3F4EC}"/>
    <dgm:cxn modelId="{40085D13-ACFB-5A47-A195-787335148B5C}" type="presOf" srcId="{6169A8D5-E647-744E-9869-3F78B6916D18}" destId="{F909664B-D291-8B4C-AB28-C8A3411C6997}" srcOrd="0" destOrd="0" presId="urn:microsoft.com/office/officeart/2005/8/layout/hierarchy4"/>
    <dgm:cxn modelId="{8048F67F-6914-F144-AFBE-C765BA2816E6}" type="presOf" srcId="{03E247CC-E269-BD4C-B11B-4C61D844F425}" destId="{5F193A28-B629-F54D-8912-A535C1BB0346}" srcOrd="0" destOrd="0" presId="urn:microsoft.com/office/officeart/2005/8/layout/hierarchy4"/>
    <dgm:cxn modelId="{3A1BC342-A699-3445-8D47-D6FB785633C2}" type="presOf" srcId="{F1990AEA-1D86-FA45-B768-DD21BD0EF976}" destId="{839BBB9D-9B74-3E40-8793-584578274703}" srcOrd="0" destOrd="0" presId="urn:microsoft.com/office/officeart/2005/8/layout/hierarchy4"/>
    <dgm:cxn modelId="{932EE79D-85AF-A04E-B5D9-73E1ADEAC390}" type="presOf" srcId="{D1BDA655-9414-F346-A580-73866022D074}" destId="{8CD2C64F-BFE0-AB4D-8B12-2991FE7C59EE}" srcOrd="0" destOrd="0" presId="urn:microsoft.com/office/officeart/2005/8/layout/hierarchy4"/>
    <dgm:cxn modelId="{D420BC56-045E-374B-B7ED-5BCCB26ABE6C}" type="presOf" srcId="{BF517909-C649-E148-B530-20367DD3249D}" destId="{2CE46CF0-BC1E-5845-B147-DD057E2B9648}" srcOrd="0" destOrd="0" presId="urn:microsoft.com/office/officeart/2005/8/layout/hierarchy4"/>
    <dgm:cxn modelId="{F5AA0563-61DB-5A4E-98C4-02A5BA34A362}" srcId="{45694407-0A92-6E4F-9847-EADC6324A253}" destId="{F1990AEA-1D86-FA45-B768-DD21BD0EF976}" srcOrd="0" destOrd="0" parTransId="{1D452938-E749-8D40-8D54-3BEB35183B9A}" sibTransId="{D028AD5E-84F0-D045-8810-6A9E63F93D5D}"/>
    <dgm:cxn modelId="{E3112923-14A3-4241-9FE9-FA85F7F97857}" type="presOf" srcId="{45694407-0A92-6E4F-9847-EADC6324A253}" destId="{CF576BC9-E44B-BC43-BB15-9CC8AABD6066}" srcOrd="0" destOrd="0" presId="urn:microsoft.com/office/officeart/2005/8/layout/hierarchy4"/>
    <dgm:cxn modelId="{AD8F07A2-77D2-0544-B10D-A72B1A3CD266}" srcId="{6169A8D5-E647-744E-9869-3F78B6916D18}" destId="{03E247CC-E269-BD4C-B11B-4C61D844F425}" srcOrd="0" destOrd="0" parTransId="{DA611B28-6F43-0141-A8D3-E6BCC7D97897}" sibTransId="{5769452B-A2AF-DD44-A1B9-503F6EAEE31C}"/>
    <dgm:cxn modelId="{3EAA6F31-EC33-344F-93BA-27938D405A54}" type="presParOf" srcId="{2CE46CF0-BC1E-5845-B147-DD057E2B9648}" destId="{EA53EC79-2705-6146-9B98-13BDCBD6520B}" srcOrd="0" destOrd="0" presId="urn:microsoft.com/office/officeart/2005/8/layout/hierarchy4"/>
    <dgm:cxn modelId="{CB8C6460-A1A9-AA47-A8A9-3168071E630B}" type="presParOf" srcId="{EA53EC79-2705-6146-9B98-13BDCBD6520B}" destId="{CF576BC9-E44B-BC43-BB15-9CC8AABD6066}" srcOrd="0" destOrd="0" presId="urn:microsoft.com/office/officeart/2005/8/layout/hierarchy4"/>
    <dgm:cxn modelId="{6F9C7181-B3A9-4744-B535-56F448F2E322}" type="presParOf" srcId="{EA53EC79-2705-6146-9B98-13BDCBD6520B}" destId="{8B3E32AB-8316-984E-B45F-D05B7386571C}" srcOrd="1" destOrd="0" presId="urn:microsoft.com/office/officeart/2005/8/layout/hierarchy4"/>
    <dgm:cxn modelId="{901DC0BC-221C-E24D-A3B6-E87D36726579}" type="presParOf" srcId="{EA53EC79-2705-6146-9B98-13BDCBD6520B}" destId="{DD50DB7B-7098-6141-BD2F-84BA09FF07AA}" srcOrd="2" destOrd="0" presId="urn:microsoft.com/office/officeart/2005/8/layout/hierarchy4"/>
    <dgm:cxn modelId="{7125A42D-C950-474A-BE15-E66D615537F3}" type="presParOf" srcId="{DD50DB7B-7098-6141-BD2F-84BA09FF07AA}" destId="{8DFAF039-812D-324F-90C2-495005E4DC1A}" srcOrd="0" destOrd="0" presId="urn:microsoft.com/office/officeart/2005/8/layout/hierarchy4"/>
    <dgm:cxn modelId="{A7AA7D6F-7892-DF4D-89F8-9524D82D2521}" type="presParOf" srcId="{8DFAF039-812D-324F-90C2-495005E4DC1A}" destId="{839BBB9D-9B74-3E40-8793-584578274703}" srcOrd="0" destOrd="0" presId="urn:microsoft.com/office/officeart/2005/8/layout/hierarchy4"/>
    <dgm:cxn modelId="{AFF3C960-05AB-8C40-A7F2-FAB56F3CDAF3}" type="presParOf" srcId="{8DFAF039-812D-324F-90C2-495005E4DC1A}" destId="{1A05777E-0065-0145-9743-A2E08B0261D4}" srcOrd="1" destOrd="0" presId="urn:microsoft.com/office/officeart/2005/8/layout/hierarchy4"/>
    <dgm:cxn modelId="{76D64CB3-41D5-C84F-BFF9-9BE0748E716A}" type="presParOf" srcId="{8DFAF039-812D-324F-90C2-495005E4DC1A}" destId="{62730762-802C-C342-9777-BC9AB2859D10}" srcOrd="2" destOrd="0" presId="urn:microsoft.com/office/officeart/2005/8/layout/hierarchy4"/>
    <dgm:cxn modelId="{E820DB3E-B48C-C646-AB70-197EFFFED061}" type="presParOf" srcId="{62730762-802C-C342-9777-BC9AB2859D10}" destId="{93A33179-D861-5D4F-ACF5-D621959F7E43}" srcOrd="0" destOrd="0" presId="urn:microsoft.com/office/officeart/2005/8/layout/hierarchy4"/>
    <dgm:cxn modelId="{9A8A854D-8A61-974C-A9FB-F1D0C30C41C7}" type="presParOf" srcId="{93A33179-D861-5D4F-ACF5-D621959F7E43}" destId="{A6C2896E-AA92-B944-9A08-C07B2D1A18E8}" srcOrd="0" destOrd="0" presId="urn:microsoft.com/office/officeart/2005/8/layout/hierarchy4"/>
    <dgm:cxn modelId="{DD15FEF6-B313-6B43-85F6-3797F843C6F2}" type="presParOf" srcId="{93A33179-D861-5D4F-ACF5-D621959F7E43}" destId="{EE53ACCD-38B3-8A4B-A4CB-786B99C27044}" srcOrd="1" destOrd="0" presId="urn:microsoft.com/office/officeart/2005/8/layout/hierarchy4"/>
    <dgm:cxn modelId="{BFA4F3EB-51BA-254D-B921-748D22A173F4}" type="presParOf" srcId="{62730762-802C-C342-9777-BC9AB2859D10}" destId="{07D95C1B-FB8B-5F45-9787-9F541E8C0850}" srcOrd="1" destOrd="0" presId="urn:microsoft.com/office/officeart/2005/8/layout/hierarchy4"/>
    <dgm:cxn modelId="{CA5CD522-9D64-B042-B02A-731527154965}" type="presParOf" srcId="{62730762-802C-C342-9777-BC9AB2859D10}" destId="{BCB999BA-801F-A745-9088-A787D465D7D5}" srcOrd="2" destOrd="0" presId="urn:microsoft.com/office/officeart/2005/8/layout/hierarchy4"/>
    <dgm:cxn modelId="{1584355A-C9B5-0A4B-892F-562194AE0C0C}" type="presParOf" srcId="{BCB999BA-801F-A745-9088-A787D465D7D5}" destId="{8CD2C64F-BFE0-AB4D-8B12-2991FE7C59EE}" srcOrd="0" destOrd="0" presId="urn:microsoft.com/office/officeart/2005/8/layout/hierarchy4"/>
    <dgm:cxn modelId="{42106275-AB39-F440-BBCA-B41424D23A45}" type="presParOf" srcId="{BCB999BA-801F-A745-9088-A787D465D7D5}" destId="{71EF2282-91B1-3749-AADD-637BBBBF8AE9}" srcOrd="1" destOrd="0" presId="urn:microsoft.com/office/officeart/2005/8/layout/hierarchy4"/>
    <dgm:cxn modelId="{8602B9C5-A4AD-FE43-ACE7-E2E9A90B0012}" type="presParOf" srcId="{DD50DB7B-7098-6141-BD2F-84BA09FF07AA}" destId="{0F32A427-B6A0-C643-9F30-18EE17652DE8}" srcOrd="1" destOrd="0" presId="urn:microsoft.com/office/officeart/2005/8/layout/hierarchy4"/>
    <dgm:cxn modelId="{6D483C9D-69E0-D54C-9C5C-0C7C30D48AB3}" type="presParOf" srcId="{DD50DB7B-7098-6141-BD2F-84BA09FF07AA}" destId="{B6A7D466-4F7B-F84F-BE51-F798B7C27ED2}" srcOrd="2" destOrd="0" presId="urn:microsoft.com/office/officeart/2005/8/layout/hierarchy4"/>
    <dgm:cxn modelId="{80A5442B-CCDF-A64A-AC22-2C96FBBC4349}" type="presParOf" srcId="{B6A7D466-4F7B-F84F-BE51-F798B7C27ED2}" destId="{F909664B-D291-8B4C-AB28-C8A3411C6997}" srcOrd="0" destOrd="0" presId="urn:microsoft.com/office/officeart/2005/8/layout/hierarchy4"/>
    <dgm:cxn modelId="{74CE648F-7378-E640-AF4F-240E56F4A17F}" type="presParOf" srcId="{B6A7D466-4F7B-F84F-BE51-F798B7C27ED2}" destId="{69BF1157-4B23-2F43-84D6-6858346A583B}" srcOrd="1" destOrd="0" presId="urn:microsoft.com/office/officeart/2005/8/layout/hierarchy4"/>
    <dgm:cxn modelId="{F55EDE9B-7122-324F-BB34-C8EE1EBAB29A}" type="presParOf" srcId="{B6A7D466-4F7B-F84F-BE51-F798B7C27ED2}" destId="{7D31565E-FEC2-DD4C-BA07-8A4A3FCE7E67}" srcOrd="2" destOrd="0" presId="urn:microsoft.com/office/officeart/2005/8/layout/hierarchy4"/>
    <dgm:cxn modelId="{CBBB1D9A-A9DA-934D-BCEB-D7414CC74FDE}" type="presParOf" srcId="{7D31565E-FEC2-DD4C-BA07-8A4A3FCE7E67}" destId="{04CCFC8E-C01F-4547-81FE-697D27C47B65}" srcOrd="0" destOrd="0" presId="urn:microsoft.com/office/officeart/2005/8/layout/hierarchy4"/>
    <dgm:cxn modelId="{36CD4A15-952C-4A41-A0F8-D128E6E0B38E}" type="presParOf" srcId="{04CCFC8E-C01F-4547-81FE-697D27C47B65}" destId="{5F193A28-B629-F54D-8912-A535C1BB0346}" srcOrd="0" destOrd="0" presId="urn:microsoft.com/office/officeart/2005/8/layout/hierarchy4"/>
    <dgm:cxn modelId="{CBA9F15D-458F-694B-848C-542853605D88}" type="presParOf" srcId="{04CCFC8E-C01F-4547-81FE-697D27C47B65}" destId="{EE39D462-34B4-C548-B48C-0E6A490FFD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C8EAD-A192-604F-A325-289CF480516F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0A9C8-4D57-9F40-BC4B-37CBFB6063A1}">
      <dgm:prSet phldrT="[Text]" custT="1"/>
      <dgm:spPr>
        <a:solidFill>
          <a:schemeClr val="tx1">
            <a:lumMod val="10000"/>
            <a:lumOff val="90000"/>
          </a:schemeClr>
        </a:solidFill>
        <a:effectLst>
          <a:glow rad="101600">
            <a:schemeClr val="tx1">
              <a:lumMod val="10000"/>
              <a:lumOff val="90000"/>
              <a:alpha val="75000"/>
            </a:schemeClr>
          </a:glow>
        </a:effectLst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Macro – </a:t>
          </a:r>
        </a:p>
        <a:p>
          <a:r>
            <a:rPr lang="en-US" sz="1400" dirty="0" err="1" smtClean="0">
              <a:solidFill>
                <a:schemeClr val="tx1"/>
              </a:solidFill>
            </a:rPr>
            <a:t>Provinzielle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Wahlen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alle</a:t>
          </a:r>
          <a:r>
            <a:rPr lang="en-US" sz="1400" dirty="0" smtClean="0">
              <a:solidFill>
                <a:schemeClr val="tx1"/>
              </a:solidFill>
            </a:rPr>
            <a:t> 4 </a:t>
          </a:r>
          <a:r>
            <a:rPr lang="en-US" sz="1400" dirty="0" err="1" smtClean="0">
              <a:solidFill>
                <a:schemeClr val="tx1"/>
              </a:solidFill>
            </a:rPr>
            <a:t>Jahre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E271D3D6-BD79-AC44-AFE8-B28ED368ED8D}" type="parTrans" cxnId="{B9D8F53B-E3EA-0D4A-B733-41C245030DE7}">
      <dgm:prSet/>
      <dgm:spPr/>
      <dgm:t>
        <a:bodyPr/>
        <a:lstStyle/>
        <a:p>
          <a:endParaRPr lang="en-US"/>
        </a:p>
      </dgm:t>
    </dgm:pt>
    <dgm:pt modelId="{A677F4BF-BA27-464D-B2BE-11D276A9CE91}" type="sibTrans" cxnId="{B9D8F53B-E3EA-0D4A-B733-41C245030DE7}">
      <dgm:prSet/>
      <dgm:spPr/>
      <dgm:t>
        <a:bodyPr/>
        <a:lstStyle/>
        <a:p>
          <a:endParaRPr lang="en-US"/>
        </a:p>
      </dgm:t>
    </dgm:pt>
    <dgm:pt modelId="{115A0972-BDE6-AE42-9AE0-2550803FDC9D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Meso</a:t>
          </a:r>
          <a:r>
            <a:rPr lang="en-US" sz="1400" dirty="0" smtClean="0">
              <a:solidFill>
                <a:schemeClr val="tx1"/>
              </a:solidFill>
            </a:rPr>
            <a:t> –</a:t>
          </a:r>
        </a:p>
        <a:p>
          <a:r>
            <a:rPr lang="en-US" sz="1400" dirty="0" err="1" smtClean="0">
              <a:solidFill>
                <a:schemeClr val="tx1"/>
              </a:solidFill>
            </a:rPr>
            <a:t>Erfolgreiche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Kollaboration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hängt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zu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sehr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ab</a:t>
          </a:r>
          <a:r>
            <a:rPr lang="en-US" sz="1400" dirty="0" smtClean="0">
              <a:solidFill>
                <a:schemeClr val="tx1"/>
              </a:solidFill>
            </a:rPr>
            <a:t> von </a:t>
          </a:r>
          <a:r>
            <a:rPr lang="en-US" sz="1400" dirty="0" err="1" smtClean="0">
              <a:solidFill>
                <a:schemeClr val="tx1"/>
              </a:solidFill>
            </a:rPr>
            <a:t>der</a:t>
          </a:r>
          <a:r>
            <a:rPr lang="en-US" sz="1400" dirty="0" smtClean="0">
              <a:solidFill>
                <a:schemeClr val="tx1"/>
              </a:solidFill>
            </a:rPr>
            <a:t> Vision </a:t>
          </a:r>
          <a:r>
            <a:rPr lang="en-US" sz="1400" dirty="0" err="1" smtClean="0">
              <a:solidFill>
                <a:schemeClr val="tx1"/>
              </a:solidFill>
            </a:rPr>
            <a:t>einflussreicher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Leitungspersonen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D5FCEF2E-0C8D-3B49-8BF5-CE83BA44F4FB}" type="parTrans" cxnId="{CEBDEB3D-934C-E24A-ACD0-790D298748BC}">
      <dgm:prSet/>
      <dgm:spPr/>
      <dgm:t>
        <a:bodyPr/>
        <a:lstStyle/>
        <a:p>
          <a:endParaRPr lang="en-US"/>
        </a:p>
      </dgm:t>
    </dgm:pt>
    <dgm:pt modelId="{872A2969-7D1B-0643-A12B-94C07705D4DF}" type="sibTrans" cxnId="{CEBDEB3D-934C-E24A-ACD0-790D298748BC}">
      <dgm:prSet/>
      <dgm:spPr/>
      <dgm:t>
        <a:bodyPr/>
        <a:lstStyle/>
        <a:p>
          <a:endParaRPr lang="en-US"/>
        </a:p>
      </dgm:t>
    </dgm:pt>
    <dgm:pt modelId="{73FF8C96-D7C7-BA46-96E5-EC44B1E368B7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Micro – </a:t>
          </a:r>
        </a:p>
        <a:p>
          <a:r>
            <a:rPr lang="en-US" sz="1400" dirty="0" err="1" smtClean="0">
              <a:solidFill>
                <a:schemeClr val="tx1"/>
              </a:solidFill>
            </a:rPr>
            <a:t>Finanzierungsmodelle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für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Ärzte</a:t>
          </a:r>
          <a:r>
            <a:rPr lang="en-US" sz="1400" dirty="0" smtClean="0">
              <a:solidFill>
                <a:schemeClr val="tx1"/>
              </a:solidFill>
            </a:rPr>
            <a:t> und Teams.</a:t>
          </a:r>
          <a:endParaRPr lang="en-US" sz="1400" dirty="0">
            <a:solidFill>
              <a:schemeClr val="tx1"/>
            </a:solidFill>
          </a:endParaRPr>
        </a:p>
      </dgm:t>
    </dgm:pt>
    <dgm:pt modelId="{25C74C28-1D45-3949-B654-772977F705B2}" type="parTrans" cxnId="{D39FF0AA-2AC9-8A46-8CD0-D180967DEDFA}">
      <dgm:prSet/>
      <dgm:spPr/>
      <dgm:t>
        <a:bodyPr/>
        <a:lstStyle/>
        <a:p>
          <a:endParaRPr lang="en-US"/>
        </a:p>
      </dgm:t>
    </dgm:pt>
    <dgm:pt modelId="{C7CFDD23-D6A3-B644-AD37-21EDECADF546}" type="sibTrans" cxnId="{D39FF0AA-2AC9-8A46-8CD0-D180967DEDFA}">
      <dgm:prSet/>
      <dgm:spPr/>
      <dgm:t>
        <a:bodyPr/>
        <a:lstStyle/>
        <a:p>
          <a:endParaRPr lang="en-US"/>
        </a:p>
      </dgm:t>
    </dgm:pt>
    <dgm:pt modelId="{5ADF325C-4E38-EF48-A349-3E3154AE3F59}" type="pres">
      <dgm:prSet presAssocID="{059C8EAD-A192-604F-A325-289CF48051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2DD3C0-338B-B749-BDA9-07EAABFC7B52}" type="pres">
      <dgm:prSet presAssocID="{059C8EAD-A192-604F-A325-289CF480516F}" presName="dummyMaxCanvas" presStyleCnt="0">
        <dgm:presLayoutVars/>
      </dgm:prSet>
      <dgm:spPr/>
    </dgm:pt>
    <dgm:pt modelId="{28BB4BC3-84CF-514A-987B-C5AA37CBD04B}" type="pres">
      <dgm:prSet presAssocID="{059C8EAD-A192-604F-A325-289CF480516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51F7A-66E6-F943-952C-DE33674D2332}" type="pres">
      <dgm:prSet presAssocID="{059C8EAD-A192-604F-A325-289CF480516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9CBB7-7B7B-674F-84E2-9F345CC4F1CE}" type="pres">
      <dgm:prSet presAssocID="{059C8EAD-A192-604F-A325-289CF480516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8DFF2-7CAD-9D41-8D55-6134D102CB14}" type="pres">
      <dgm:prSet presAssocID="{059C8EAD-A192-604F-A325-289CF480516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A002D-CD71-F443-A9F7-D7CEA672ABEE}" type="pres">
      <dgm:prSet presAssocID="{059C8EAD-A192-604F-A325-289CF480516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FF8CD-7426-B848-B615-D5745CC7379C}" type="pres">
      <dgm:prSet presAssocID="{059C8EAD-A192-604F-A325-289CF480516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998CB-9A4F-C245-8F4C-04CDE155D85F}" type="pres">
      <dgm:prSet presAssocID="{059C8EAD-A192-604F-A325-289CF480516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0DD14-B3E3-DC4F-B266-A512964BB983}" type="pres">
      <dgm:prSet presAssocID="{059C8EAD-A192-604F-A325-289CF480516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DEB3D-934C-E24A-ACD0-790D298748BC}" srcId="{059C8EAD-A192-604F-A325-289CF480516F}" destId="{115A0972-BDE6-AE42-9AE0-2550803FDC9D}" srcOrd="1" destOrd="0" parTransId="{D5FCEF2E-0C8D-3B49-8BF5-CE83BA44F4FB}" sibTransId="{872A2969-7D1B-0643-A12B-94C07705D4DF}"/>
    <dgm:cxn modelId="{72717262-695F-FE44-BE5A-C483F17E0369}" type="presOf" srcId="{872A2969-7D1B-0643-A12B-94C07705D4DF}" destId="{ACDA002D-CD71-F443-A9F7-D7CEA672ABEE}" srcOrd="0" destOrd="0" presId="urn:microsoft.com/office/officeart/2005/8/layout/vProcess5"/>
    <dgm:cxn modelId="{B9D8F53B-E3EA-0D4A-B733-41C245030DE7}" srcId="{059C8EAD-A192-604F-A325-289CF480516F}" destId="{DAE0A9C8-4D57-9F40-BC4B-37CBFB6063A1}" srcOrd="0" destOrd="0" parTransId="{E271D3D6-BD79-AC44-AFE8-B28ED368ED8D}" sibTransId="{A677F4BF-BA27-464D-B2BE-11D276A9CE91}"/>
    <dgm:cxn modelId="{F6742604-F7D0-E848-BE89-D4A4F52FA57D}" type="presOf" srcId="{DAE0A9C8-4D57-9F40-BC4B-37CBFB6063A1}" destId="{7ADFF8CD-7426-B848-B615-D5745CC7379C}" srcOrd="1" destOrd="0" presId="urn:microsoft.com/office/officeart/2005/8/layout/vProcess5"/>
    <dgm:cxn modelId="{FC3BFD66-A624-3649-9487-76883F8AEC02}" type="presOf" srcId="{115A0972-BDE6-AE42-9AE0-2550803FDC9D}" destId="{7F9998CB-9A4F-C245-8F4C-04CDE155D85F}" srcOrd="1" destOrd="0" presId="urn:microsoft.com/office/officeart/2005/8/layout/vProcess5"/>
    <dgm:cxn modelId="{68E48E97-BEBB-EA43-907F-8ACD39042F48}" type="presOf" srcId="{73FF8C96-D7C7-BA46-96E5-EC44B1E368B7}" destId="{3BA9CBB7-7B7B-674F-84E2-9F345CC4F1CE}" srcOrd="0" destOrd="0" presId="urn:microsoft.com/office/officeart/2005/8/layout/vProcess5"/>
    <dgm:cxn modelId="{93CB4732-4222-FA4E-B09B-548BF8129EC8}" type="presOf" srcId="{73FF8C96-D7C7-BA46-96E5-EC44B1E368B7}" destId="{B270DD14-B3E3-DC4F-B266-A512964BB983}" srcOrd="1" destOrd="0" presId="urn:microsoft.com/office/officeart/2005/8/layout/vProcess5"/>
    <dgm:cxn modelId="{5FA493C8-81F3-3C46-9CD4-702A5D126DCA}" type="presOf" srcId="{115A0972-BDE6-AE42-9AE0-2550803FDC9D}" destId="{5C951F7A-66E6-F943-952C-DE33674D2332}" srcOrd="0" destOrd="0" presId="urn:microsoft.com/office/officeart/2005/8/layout/vProcess5"/>
    <dgm:cxn modelId="{CF2374E0-2E48-E34A-8791-793F3A658C30}" type="presOf" srcId="{A677F4BF-BA27-464D-B2BE-11D276A9CE91}" destId="{52B8DFF2-7CAD-9D41-8D55-6134D102CB14}" srcOrd="0" destOrd="0" presId="urn:microsoft.com/office/officeart/2005/8/layout/vProcess5"/>
    <dgm:cxn modelId="{D39FF0AA-2AC9-8A46-8CD0-D180967DEDFA}" srcId="{059C8EAD-A192-604F-A325-289CF480516F}" destId="{73FF8C96-D7C7-BA46-96E5-EC44B1E368B7}" srcOrd="2" destOrd="0" parTransId="{25C74C28-1D45-3949-B654-772977F705B2}" sibTransId="{C7CFDD23-D6A3-B644-AD37-21EDECADF546}"/>
    <dgm:cxn modelId="{FA1C5309-418C-AF45-ACAA-367DA76899AA}" type="presOf" srcId="{059C8EAD-A192-604F-A325-289CF480516F}" destId="{5ADF325C-4E38-EF48-A349-3E3154AE3F59}" srcOrd="0" destOrd="0" presId="urn:microsoft.com/office/officeart/2005/8/layout/vProcess5"/>
    <dgm:cxn modelId="{C66D3AD4-9812-D448-AE0E-6F063E08549F}" type="presOf" srcId="{DAE0A9C8-4D57-9F40-BC4B-37CBFB6063A1}" destId="{28BB4BC3-84CF-514A-987B-C5AA37CBD04B}" srcOrd="0" destOrd="0" presId="urn:microsoft.com/office/officeart/2005/8/layout/vProcess5"/>
    <dgm:cxn modelId="{FBF96A28-4FC3-064F-B2FB-E51071A8A1AB}" type="presParOf" srcId="{5ADF325C-4E38-EF48-A349-3E3154AE3F59}" destId="{5B2DD3C0-338B-B749-BDA9-07EAABFC7B52}" srcOrd="0" destOrd="0" presId="urn:microsoft.com/office/officeart/2005/8/layout/vProcess5"/>
    <dgm:cxn modelId="{8E1D8B6C-79C0-5743-A947-066E70667F90}" type="presParOf" srcId="{5ADF325C-4E38-EF48-A349-3E3154AE3F59}" destId="{28BB4BC3-84CF-514A-987B-C5AA37CBD04B}" srcOrd="1" destOrd="0" presId="urn:microsoft.com/office/officeart/2005/8/layout/vProcess5"/>
    <dgm:cxn modelId="{7BB68ADB-32B4-5147-8B2D-99F98A07EA22}" type="presParOf" srcId="{5ADF325C-4E38-EF48-A349-3E3154AE3F59}" destId="{5C951F7A-66E6-F943-952C-DE33674D2332}" srcOrd="2" destOrd="0" presId="urn:microsoft.com/office/officeart/2005/8/layout/vProcess5"/>
    <dgm:cxn modelId="{DA5D591D-4017-F94C-BD65-2FA299193CEE}" type="presParOf" srcId="{5ADF325C-4E38-EF48-A349-3E3154AE3F59}" destId="{3BA9CBB7-7B7B-674F-84E2-9F345CC4F1CE}" srcOrd="3" destOrd="0" presId="urn:microsoft.com/office/officeart/2005/8/layout/vProcess5"/>
    <dgm:cxn modelId="{471F8967-706A-0341-A1E9-FE6739B329FC}" type="presParOf" srcId="{5ADF325C-4E38-EF48-A349-3E3154AE3F59}" destId="{52B8DFF2-7CAD-9D41-8D55-6134D102CB14}" srcOrd="4" destOrd="0" presId="urn:microsoft.com/office/officeart/2005/8/layout/vProcess5"/>
    <dgm:cxn modelId="{B49B2091-184F-D049-B284-8FF6703BA6D9}" type="presParOf" srcId="{5ADF325C-4E38-EF48-A349-3E3154AE3F59}" destId="{ACDA002D-CD71-F443-A9F7-D7CEA672ABEE}" srcOrd="5" destOrd="0" presId="urn:microsoft.com/office/officeart/2005/8/layout/vProcess5"/>
    <dgm:cxn modelId="{4FBA000D-C0CD-CC4F-A0AD-07A3F0ECA8F0}" type="presParOf" srcId="{5ADF325C-4E38-EF48-A349-3E3154AE3F59}" destId="{7ADFF8CD-7426-B848-B615-D5745CC7379C}" srcOrd="6" destOrd="0" presId="urn:microsoft.com/office/officeart/2005/8/layout/vProcess5"/>
    <dgm:cxn modelId="{39CFA211-136D-6C4E-9EA0-58532E51E317}" type="presParOf" srcId="{5ADF325C-4E38-EF48-A349-3E3154AE3F59}" destId="{7F9998CB-9A4F-C245-8F4C-04CDE155D85F}" srcOrd="7" destOrd="0" presId="urn:microsoft.com/office/officeart/2005/8/layout/vProcess5"/>
    <dgm:cxn modelId="{5EB70FE2-5023-CB49-9B9F-48B12826BEBC}" type="presParOf" srcId="{5ADF325C-4E38-EF48-A349-3E3154AE3F59}" destId="{B270DD14-B3E3-DC4F-B266-A512964BB9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00E64-B334-1446-84EC-72D6A56263B7}">
      <dsp:nvSpPr>
        <dsp:cNvPr id="0" name=""/>
        <dsp:cNvSpPr/>
      </dsp:nvSpPr>
      <dsp:spPr>
        <a:xfrm>
          <a:off x="0" y="29458"/>
          <a:ext cx="7763164" cy="86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508" tIns="374904" rIns="602508" bIns="711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William J Mayo</a:t>
          </a:r>
          <a:endParaRPr lang="en-US" sz="1000" kern="1200" dirty="0"/>
        </a:p>
      </dsp:txBody>
      <dsp:txXfrm>
        <a:off x="0" y="29458"/>
        <a:ext cx="7763164" cy="864675"/>
      </dsp:txXfrm>
    </dsp:sp>
    <dsp:sp modelId="{31386EC0-9010-1A45-AB51-2DEF8AB08143}">
      <dsp:nvSpPr>
        <dsp:cNvPr id="0" name=""/>
        <dsp:cNvSpPr/>
      </dsp:nvSpPr>
      <dsp:spPr>
        <a:xfrm>
          <a:off x="2328925" y="144536"/>
          <a:ext cx="5434214" cy="53136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00" tIns="0" rIns="2054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The needs of the patient come first.</a:t>
          </a:r>
          <a:endParaRPr lang="en-US" sz="18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2328925" y="144536"/>
        <a:ext cx="5434214" cy="531360"/>
      </dsp:txXfrm>
    </dsp:sp>
    <dsp:sp modelId="{7D712B55-4228-2141-BC5F-0B9A6DF0DC06}">
      <dsp:nvSpPr>
        <dsp:cNvPr id="0" name=""/>
        <dsp:cNvSpPr/>
      </dsp:nvSpPr>
      <dsp:spPr>
        <a:xfrm>
          <a:off x="0" y="1516340"/>
          <a:ext cx="7763164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508" tIns="374904" rIns="60250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Diane </a:t>
          </a:r>
          <a:r>
            <a:rPr lang="en-US" sz="1000" kern="1200" dirty="0" err="1" smtClean="0"/>
            <a:t>Plamping</a:t>
          </a:r>
          <a:r>
            <a:rPr lang="en-US" sz="1000" kern="1200" dirty="0" smtClean="0"/>
            <a:t>, UK Health organizational sociologist</a:t>
          </a:r>
          <a:endParaRPr lang="en-US" sz="1000" kern="1200" dirty="0"/>
        </a:p>
      </dsp:txBody>
      <dsp:txXfrm>
        <a:off x="0" y="1516340"/>
        <a:ext cx="7763164" cy="595350"/>
      </dsp:txXfrm>
    </dsp:sp>
    <dsp:sp modelId="{D1A9B359-E90C-AF47-AF7D-21F2C399C7D1}">
      <dsp:nvSpPr>
        <dsp:cNvPr id="0" name=""/>
        <dsp:cNvSpPr/>
      </dsp:nvSpPr>
      <dsp:spPr>
        <a:xfrm>
          <a:off x="2328925" y="1093117"/>
          <a:ext cx="5434214" cy="53136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00" tIns="0" rIns="2054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Nothing about me without me.</a:t>
          </a:r>
          <a:endParaRPr lang="en-US" sz="18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2328925" y="1093117"/>
        <a:ext cx="5434214" cy="531360"/>
      </dsp:txXfrm>
    </dsp:sp>
    <dsp:sp modelId="{96F7B62A-E08D-4D4A-B693-173F420AE604}">
      <dsp:nvSpPr>
        <dsp:cNvPr id="0" name=""/>
        <dsp:cNvSpPr/>
      </dsp:nvSpPr>
      <dsp:spPr>
        <a:xfrm>
          <a:off x="0" y="2474570"/>
          <a:ext cx="7763164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508" tIns="374904" rIns="60250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Harvard Community Health Plan Hospital</a:t>
          </a:r>
          <a:endParaRPr lang="en-US" sz="1000" kern="1200" dirty="0"/>
        </a:p>
      </dsp:txBody>
      <dsp:txXfrm>
        <a:off x="0" y="2474570"/>
        <a:ext cx="7763164" cy="595350"/>
      </dsp:txXfrm>
    </dsp:sp>
    <dsp:sp modelId="{FFE273D4-A054-9C47-AC5C-AF9DE387FD73}">
      <dsp:nvSpPr>
        <dsp:cNvPr id="0" name=""/>
        <dsp:cNvSpPr/>
      </dsp:nvSpPr>
      <dsp:spPr>
        <a:xfrm>
          <a:off x="2328925" y="2319699"/>
          <a:ext cx="5434214" cy="53136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00" tIns="0" rIns="2054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Every patient is the only patient.</a:t>
          </a:r>
          <a:endParaRPr lang="en-US" sz="18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2328925" y="2319699"/>
        <a:ext cx="5434214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76BC9-E44B-BC43-BB15-9CC8AABD6066}">
      <dsp:nvSpPr>
        <dsp:cNvPr id="0" name=""/>
        <dsp:cNvSpPr/>
      </dsp:nvSpPr>
      <dsp:spPr>
        <a:xfrm>
          <a:off x="577" y="1091"/>
          <a:ext cx="5028045" cy="80456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i="0" kern="100" dirty="0" smtClean="0">
              <a:solidFill>
                <a:srgbClr val="477F80"/>
              </a:solidFill>
            </a:rPr>
            <a:t>Data Decision Support for a defined population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b="1" i="0" kern="100" dirty="0" smtClean="0">
            <a:solidFill>
              <a:srgbClr val="477F8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i="0" kern="100" dirty="0" smtClean="0">
              <a:solidFill>
                <a:srgbClr val="477F80"/>
              </a:solidFill>
            </a:rPr>
            <a:t>Web-based access to Electronic Health Information for Patient and Providers</a:t>
          </a:r>
          <a:endParaRPr lang="en-US" sz="1400" b="1" i="0" kern="100" dirty="0">
            <a:solidFill>
              <a:srgbClr val="477F80"/>
            </a:solidFill>
          </a:endParaRPr>
        </a:p>
      </dsp:txBody>
      <dsp:txXfrm>
        <a:off x="577" y="1091"/>
        <a:ext cx="5028045" cy="804564"/>
      </dsp:txXfrm>
    </dsp:sp>
    <dsp:sp modelId="{839BBB9D-9B74-3E40-8793-584578274703}">
      <dsp:nvSpPr>
        <dsp:cNvPr id="0" name=""/>
        <dsp:cNvSpPr/>
      </dsp:nvSpPr>
      <dsp:spPr>
        <a:xfrm>
          <a:off x="577" y="893117"/>
          <a:ext cx="3284475" cy="80456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Patient Self Management Supports and Programs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Offered Proactively</a:t>
          </a:r>
          <a:endParaRPr lang="en-US" sz="1400" b="1" i="0" kern="1200" dirty="0">
            <a:solidFill>
              <a:srgbClr val="477F80"/>
            </a:solidFill>
          </a:endParaRPr>
        </a:p>
      </dsp:txBody>
      <dsp:txXfrm>
        <a:off x="577" y="893117"/>
        <a:ext cx="3284475" cy="804564"/>
      </dsp:txXfrm>
    </dsp:sp>
    <dsp:sp modelId="{A6C2896E-AA92-B944-9A08-C07B2D1A18E8}">
      <dsp:nvSpPr>
        <dsp:cNvPr id="0" name=""/>
        <dsp:cNvSpPr/>
      </dsp:nvSpPr>
      <dsp:spPr>
        <a:xfrm>
          <a:off x="577" y="1785143"/>
          <a:ext cx="1608459" cy="80456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Electronic Exchange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Synchronous or Asynchronous</a:t>
          </a:r>
          <a:endParaRPr lang="en-US" sz="1400" b="1" i="0" kern="1200" dirty="0">
            <a:solidFill>
              <a:srgbClr val="477F80"/>
            </a:solidFill>
          </a:endParaRPr>
        </a:p>
      </dsp:txBody>
      <dsp:txXfrm>
        <a:off x="577" y="1785143"/>
        <a:ext cx="1608459" cy="804564"/>
      </dsp:txXfrm>
    </dsp:sp>
    <dsp:sp modelId="{8CD2C64F-BFE0-AB4D-8B12-2991FE7C59EE}">
      <dsp:nvSpPr>
        <dsp:cNvPr id="0" name=""/>
        <dsp:cNvSpPr/>
      </dsp:nvSpPr>
      <dsp:spPr>
        <a:xfrm>
          <a:off x="1676592" y="1785143"/>
          <a:ext cx="1608459" cy="80456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Text, Telephone -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Email, vital sign monitoring</a:t>
          </a:r>
          <a:endParaRPr lang="en-US" sz="1400" b="1" i="0" kern="1200" dirty="0">
            <a:solidFill>
              <a:srgbClr val="477F80"/>
            </a:solidFill>
          </a:endParaRPr>
        </a:p>
      </dsp:txBody>
      <dsp:txXfrm>
        <a:off x="1676592" y="1785143"/>
        <a:ext cx="1608459" cy="804564"/>
      </dsp:txXfrm>
    </dsp:sp>
    <dsp:sp modelId="{F909664B-D291-8B4C-AB28-C8A3411C6997}">
      <dsp:nvSpPr>
        <dsp:cNvPr id="0" name=""/>
        <dsp:cNvSpPr/>
      </dsp:nvSpPr>
      <dsp:spPr>
        <a:xfrm>
          <a:off x="3420162" y="893117"/>
          <a:ext cx="1608459" cy="80456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Virtual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Direct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Access to Clinician</a:t>
          </a:r>
        </a:p>
      </dsp:txBody>
      <dsp:txXfrm>
        <a:off x="3420162" y="893117"/>
        <a:ext cx="1608459" cy="804564"/>
      </dsp:txXfrm>
    </dsp:sp>
    <dsp:sp modelId="{5F193A28-B629-F54D-8912-A535C1BB0346}">
      <dsp:nvSpPr>
        <dsp:cNvPr id="0" name=""/>
        <dsp:cNvSpPr/>
      </dsp:nvSpPr>
      <dsp:spPr>
        <a:xfrm>
          <a:off x="3420162" y="1785143"/>
          <a:ext cx="1608459" cy="804564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rgbClr val="477F80"/>
              </a:solidFill>
            </a:rPr>
            <a:t>Telemedicine Video</a:t>
          </a:r>
          <a:endParaRPr lang="en-US" sz="1400" b="1" i="0" kern="1200" dirty="0">
            <a:solidFill>
              <a:srgbClr val="477F80"/>
            </a:solidFill>
          </a:endParaRPr>
        </a:p>
      </dsp:txBody>
      <dsp:txXfrm>
        <a:off x="3420162" y="1785143"/>
        <a:ext cx="1608459" cy="8045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B4BC3-84CF-514A-987B-C5AA37CBD04B}">
      <dsp:nvSpPr>
        <dsp:cNvPr id="0" name=""/>
        <dsp:cNvSpPr/>
      </dsp:nvSpPr>
      <dsp:spPr>
        <a:xfrm>
          <a:off x="0" y="0"/>
          <a:ext cx="5181600" cy="937260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glow rad="101600">
            <a:schemeClr val="tx1">
              <a:lumMod val="10000"/>
              <a:lumOff val="90000"/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Macro –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Provinzielle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Wahlen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alle</a:t>
          </a:r>
          <a:r>
            <a:rPr lang="en-US" sz="1400" kern="1200" dirty="0" smtClean="0">
              <a:solidFill>
                <a:schemeClr val="tx1"/>
              </a:solidFill>
            </a:rPr>
            <a:t> 4 </a:t>
          </a:r>
          <a:r>
            <a:rPr lang="en-US" sz="1400" kern="1200" dirty="0" err="1" smtClean="0">
              <a:solidFill>
                <a:schemeClr val="tx1"/>
              </a:solidFill>
            </a:rPr>
            <a:t>Jahre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0"/>
        <a:ext cx="4225126" cy="937260"/>
      </dsp:txXfrm>
    </dsp:sp>
    <dsp:sp modelId="{5C951F7A-66E6-F943-952C-DE33674D2332}">
      <dsp:nvSpPr>
        <dsp:cNvPr id="0" name=""/>
        <dsp:cNvSpPr/>
      </dsp:nvSpPr>
      <dsp:spPr>
        <a:xfrm>
          <a:off x="457199" y="1093469"/>
          <a:ext cx="5181600" cy="937260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Meso</a:t>
          </a:r>
          <a:r>
            <a:rPr lang="en-US" sz="1400" kern="1200" dirty="0" smtClean="0">
              <a:solidFill>
                <a:schemeClr val="tx1"/>
              </a:solidFill>
            </a:rPr>
            <a:t> –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Erfolgreiche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Kollaboration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hängt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zu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sehr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ab</a:t>
          </a:r>
          <a:r>
            <a:rPr lang="en-US" sz="1400" kern="1200" dirty="0" smtClean="0">
              <a:solidFill>
                <a:schemeClr val="tx1"/>
              </a:solidFill>
            </a:rPr>
            <a:t> von </a:t>
          </a:r>
          <a:r>
            <a:rPr lang="en-US" sz="1400" kern="1200" dirty="0" err="1" smtClean="0">
              <a:solidFill>
                <a:schemeClr val="tx1"/>
              </a:solidFill>
            </a:rPr>
            <a:t>der</a:t>
          </a:r>
          <a:r>
            <a:rPr lang="en-US" sz="1400" kern="1200" dirty="0" smtClean="0">
              <a:solidFill>
                <a:schemeClr val="tx1"/>
              </a:solidFill>
            </a:rPr>
            <a:t> Vision </a:t>
          </a:r>
          <a:r>
            <a:rPr lang="en-US" sz="1400" kern="1200" dirty="0" err="1" smtClean="0">
              <a:solidFill>
                <a:schemeClr val="tx1"/>
              </a:solidFill>
            </a:rPr>
            <a:t>einflussreicher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Leitungspersonen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7199" y="1093469"/>
        <a:ext cx="4115181" cy="937260"/>
      </dsp:txXfrm>
    </dsp:sp>
    <dsp:sp modelId="{3BA9CBB7-7B7B-674F-84E2-9F345CC4F1CE}">
      <dsp:nvSpPr>
        <dsp:cNvPr id="0" name=""/>
        <dsp:cNvSpPr/>
      </dsp:nvSpPr>
      <dsp:spPr>
        <a:xfrm>
          <a:off x="914399" y="2186939"/>
          <a:ext cx="5181600" cy="937260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Micro –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Finanzierungsmodelle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für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Ärzte</a:t>
          </a:r>
          <a:r>
            <a:rPr lang="en-US" sz="1400" kern="1200" dirty="0" smtClean="0">
              <a:solidFill>
                <a:schemeClr val="tx1"/>
              </a:solidFill>
            </a:rPr>
            <a:t> und Teams.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14399" y="2186939"/>
        <a:ext cx="4115181" cy="937260"/>
      </dsp:txXfrm>
    </dsp:sp>
    <dsp:sp modelId="{52B8DFF2-7CAD-9D41-8D55-6134D102CB14}">
      <dsp:nvSpPr>
        <dsp:cNvPr id="0" name=""/>
        <dsp:cNvSpPr/>
      </dsp:nvSpPr>
      <dsp:spPr>
        <a:xfrm>
          <a:off x="4572381" y="710755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572381" y="710755"/>
        <a:ext cx="609219" cy="609219"/>
      </dsp:txXfrm>
    </dsp:sp>
    <dsp:sp modelId="{ACDA002D-CD71-F443-A9F7-D7CEA672ABEE}">
      <dsp:nvSpPr>
        <dsp:cNvPr id="0" name=""/>
        <dsp:cNvSpPr/>
      </dsp:nvSpPr>
      <dsp:spPr>
        <a:xfrm>
          <a:off x="5029581" y="1797977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029581" y="1797977"/>
        <a:ext cx="609219" cy="60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A5627-C2DA-4873-928B-EEE7E8B085E9}" type="datetimeFigureOut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35B7-6E8C-4C4B-9745-9A2080CF3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68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3F8B5-E2A3-46B2-9DAD-0731B4332299}" type="datetimeFigureOut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84D5-94D7-497B-88A5-BDDF4B97A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72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84D5-94D7-497B-88A5-BDDF4B97A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6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2AEA84-7D6A-4617-AF19-D594315EE051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13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84D5-94D7-497B-88A5-BDDF4B97A2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AAB5F-79EA-4569-9EC2-249A8BE11E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IMPACT team – telemedicine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List out all professions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4FBB5-55E7-4773-A831-90C28CB9FC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“P14 described experiencing “peace of mind” as a result of receiving HBPC. She explains,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“The nurturing of relationships, as this participant implicitly voiced, contributes to more efficient care.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84D5-94D7-497B-88A5-BDDF4B97A24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09099CC-A227-4021-8F38-F3E71ED8E2E2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64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4A2C-EEED-4D04-B4E8-A0748C76FD7B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895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389F-D4E0-4C46-A932-E16D01CF0EDB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7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F3EA-9EE5-4026-B0C7-CDD42B2AF764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45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756-1C91-4FA4-B8A0-925EEB26F04F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22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289E-8E19-444E-88D4-279A5EF7709E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662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07A9-1E54-4FF0-B7B1-34A51B4E9C83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2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9986-D43D-4708-AB54-990E056035BC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0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AF7D-BF86-461B-824A-27EDC84E65C6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322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2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92CD-7355-4479-ADCA-148F0720C641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4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BCB0EF-01BF-4C2E-A256-C0FB9E8DB29E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005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9FA5-1B59-4ACC-928A-110B62C3275F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065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ED9F-9523-4F6D-AE35-0FFD5BCFCBAC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0476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5B3C-8452-46F1-987F-69618AF533E3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046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213-9721-4C7E-8B1F-66313024EC27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3637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85A7-E198-4FEB-B5F0-5F435033E1E2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46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443-7E93-4B75-AF3A-F3AB31692579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432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A6F-BF2D-4FA6-91EB-ED7053602D23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40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06A5-F43B-426F-8EC0-848024C9A304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339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DD8-9EEB-4B32-AC41-EF9A9942F600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194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CA0-853C-40CC-8591-CAE3740A1832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9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7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2FEE70-CA96-4794-8375-19D1DF59F2C9}" type="datetimeFigureOut">
              <a:rPr lang="en-US" smtClean="0">
                <a:solidFill>
                  <a:srgbClr val="002A5C"/>
                </a:solidFill>
              </a:rPr>
              <a:pPr/>
              <a:t>1/20/19</a:t>
            </a:fld>
            <a:endParaRPr lang="en-US" dirty="0">
              <a:solidFill>
                <a:srgbClr val="002A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>
                <a:solidFill>
                  <a:srgbClr val="002A5C"/>
                </a:solidFill>
              </a:rPr>
              <a:pPr/>
              <a:t>‹#›</a:t>
            </a:fld>
            <a:endParaRPr lang="en-US" dirty="0">
              <a:solidFill>
                <a:srgbClr val="002A5C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1450"/>
            <a:ext cx="77724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MasterTitle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59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2FEE70-CA96-4794-8375-19D1DF59F2C9}" type="datetimeFigureOut">
              <a:rPr lang="en-US" smtClean="0">
                <a:solidFill>
                  <a:srgbClr val="002A5C"/>
                </a:solidFill>
              </a:rPr>
              <a:pPr/>
              <a:t>1/20/19</a:t>
            </a:fld>
            <a:endParaRPr lang="en-US" dirty="0">
              <a:solidFill>
                <a:srgbClr val="002A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>
                <a:solidFill>
                  <a:srgbClr val="002A5C"/>
                </a:solidFill>
              </a:rPr>
              <a:pPr/>
              <a:t>‹#›</a:t>
            </a:fld>
            <a:endParaRPr lang="en-US" dirty="0">
              <a:solidFill>
                <a:srgbClr val="002A5C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97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19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3F220A-6D93-4062-8F8E-E6ADCD48CE0F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1450"/>
            <a:ext cx="77724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MasterTitle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757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E527F0D-49B0-4FFF-B5A0-0DFF76EA0836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83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2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DF7C-B8A7-4076-B0CD-E2051F83A71F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21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D8C-6065-42F5-B67D-EAAD7E628761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4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9B19-C26B-49AE-BDD5-9939F2290E1D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13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5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60377"/>
            <a:ext cx="8686800" cy="1978819"/>
          </a:xfrm>
          <a:prstGeom prst="rect">
            <a:avLst/>
          </a:prstGeom>
          <a:solidFill>
            <a:srgbClr val="002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59849" y="571500"/>
            <a:ext cx="522287" cy="2362200"/>
          </a:xfrm>
          <a:prstGeom prst="rect">
            <a:avLst/>
          </a:prstGeom>
          <a:solidFill>
            <a:srgbClr val="008BB0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81000" y="132113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971801"/>
            <a:ext cx="8229600" cy="134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</a:t>
            </a:r>
          </a:p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16" y="4625606"/>
            <a:ext cx="1600199" cy="35146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54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000" kern="1200">
          <a:solidFill>
            <a:srgbClr val="33333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"/>
            <a:ext cx="8686800" cy="1063229"/>
          </a:xfrm>
          <a:prstGeom prst="rect">
            <a:avLst/>
          </a:prstGeom>
          <a:solidFill>
            <a:srgbClr val="002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99536" y="0"/>
            <a:ext cx="461963" cy="1200150"/>
          </a:xfrm>
          <a:prstGeom prst="rect">
            <a:avLst/>
          </a:prstGeom>
          <a:solidFill>
            <a:srgbClr val="008BB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16" y="4625606"/>
            <a:ext cx="1600199" cy="35146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3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2A2B-E75D-462A-8205-3A382C5911D7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91BC-338A-412E-A575-D6A8D759C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35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8D0E-4583-4084-8A18-4194C9A9C327}" type="datetime1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3277-05C3-4F11-9253-7709C64CC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343400"/>
            <a:ext cx="9144000" cy="8001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04800" y="4430933"/>
            <a:ext cx="3581400" cy="65541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9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"/>
            <a:ext cx="8686800" cy="1063229"/>
          </a:xfrm>
          <a:prstGeom prst="rect">
            <a:avLst/>
          </a:prstGeom>
          <a:solidFill>
            <a:srgbClr val="002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99516" y="0"/>
            <a:ext cx="461963" cy="1200150"/>
          </a:xfrm>
          <a:prstGeom prst="rect">
            <a:avLst/>
          </a:prstGeom>
          <a:solidFill>
            <a:srgbClr val="008BB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16" y="4625606"/>
            <a:ext cx="1600199" cy="35146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460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hyperlink" Target="mailto:Thuynga.pham@utoronto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8231"/>
            <a:ext cx="7772400" cy="1102519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Patienten-orientierte</a:t>
            </a:r>
            <a:r>
              <a:rPr lang="en-US" sz="3000" dirty="0" smtClean="0"/>
              <a:t> </a:t>
            </a:r>
            <a:r>
              <a:rPr lang="en-US" sz="3000" dirty="0" err="1" smtClean="0"/>
              <a:t>Versorgung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Ein</a:t>
            </a:r>
            <a:r>
              <a:rPr lang="en-US" sz="3000" dirty="0" smtClean="0"/>
              <a:t> </a:t>
            </a:r>
            <a:r>
              <a:rPr lang="en-US" sz="3000" dirty="0" err="1" smtClean="0"/>
              <a:t>Blick</a:t>
            </a:r>
            <a:r>
              <a:rPr lang="en-US" sz="3000" dirty="0" smtClean="0"/>
              <a:t> in die </a:t>
            </a:r>
            <a:r>
              <a:rPr lang="en-US" sz="3000" dirty="0" err="1" smtClean="0"/>
              <a:t>Zukunft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Kanada</a:t>
            </a:r>
            <a:r>
              <a:rPr lang="en-US" sz="3000" dirty="0" smtClean="0"/>
              <a:t> 2030</a:t>
            </a:r>
            <a:endParaRPr lang="en-US" sz="3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467100"/>
            <a:ext cx="6400800" cy="131445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Dr </a:t>
            </a:r>
            <a:r>
              <a:rPr lang="en-US" sz="1200" dirty="0" err="1" smtClean="0"/>
              <a:t>Thuy-Nga</a:t>
            </a:r>
            <a:r>
              <a:rPr lang="en-US" sz="1200" dirty="0" smtClean="0"/>
              <a:t> Pham, MD, </a:t>
            </a:r>
            <a:r>
              <a:rPr lang="en-US" sz="1200" dirty="0" err="1" smtClean="0"/>
              <a:t>MSc</a:t>
            </a:r>
            <a:r>
              <a:rPr lang="en-US" sz="1200" dirty="0" smtClean="0"/>
              <a:t>, CCFP</a:t>
            </a:r>
          </a:p>
          <a:p>
            <a:r>
              <a:rPr lang="en-US" sz="1200" dirty="0" smtClean="0"/>
              <a:t>Assistant Professor, Department of Family and Community Medicine, University of Toronto, Canada</a:t>
            </a:r>
          </a:p>
          <a:p>
            <a:r>
              <a:rPr lang="en-US" sz="1200" dirty="0" smtClean="0"/>
              <a:t>BMC Berlin 22. </a:t>
            </a:r>
            <a:r>
              <a:rPr lang="en-US" sz="1200" dirty="0" err="1" smtClean="0"/>
              <a:t>Januar</a:t>
            </a:r>
            <a:r>
              <a:rPr lang="en-US" sz="1200" dirty="0" smtClean="0"/>
              <a:t> 2019</a:t>
            </a:r>
            <a:endParaRPr lang="en-US" sz="1200" dirty="0"/>
          </a:p>
        </p:txBody>
      </p:sp>
      <p:pic>
        <p:nvPicPr>
          <p:cNvPr id="4" name="Picture 3" descr="Screen Shot 2019-01-13 at 2.24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800" y="2038349"/>
            <a:ext cx="2351600" cy="16002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9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74295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/>
              <a:t>Multidisziplinäre</a:t>
            </a:r>
            <a:r>
              <a:rPr lang="en-US" sz="3000" dirty="0" smtClean="0"/>
              <a:t> Teams in </a:t>
            </a:r>
            <a:r>
              <a:rPr lang="en-US" sz="3000" dirty="0" err="1" smtClean="0"/>
              <a:t>der</a:t>
            </a:r>
            <a:r>
              <a:rPr lang="en-US" sz="3000" dirty="0" smtClean="0"/>
              <a:t> </a:t>
            </a:r>
            <a:r>
              <a:rPr lang="en-US" sz="3000" dirty="0" err="1" smtClean="0"/>
              <a:t>Medizin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“The right provider at the right time”</a:t>
            </a:r>
            <a:endParaRPr lang="en-US" sz="3000" dirty="0"/>
          </a:p>
        </p:txBody>
      </p:sp>
      <p:pic>
        <p:nvPicPr>
          <p:cNvPr id="5" name="Content Placeholder 4" descr="Screen Shot 2017-11-27 at 9.41.17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6815" r="-16815"/>
          <a:stretch>
            <a:fillRect/>
          </a:stretch>
        </p:blipFill>
        <p:spPr>
          <a:xfrm>
            <a:off x="1600200" y="1776992"/>
            <a:ext cx="5791200" cy="23949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C94CF9C8-7391-4D01-8890-325631551DA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/>
              <a:t>Multidisziplinäres</a:t>
            </a:r>
            <a:r>
              <a:rPr lang="en-US" sz="3000" dirty="0" smtClean="0"/>
              <a:t> Team</a:t>
            </a:r>
            <a:br>
              <a:rPr lang="en-US" sz="3000" dirty="0" smtClean="0"/>
            </a:br>
            <a:r>
              <a:rPr lang="en-US" sz="3000" dirty="0" err="1" smtClean="0"/>
              <a:t>Beispiel</a:t>
            </a:r>
            <a:r>
              <a:rPr lang="en-US" sz="3000" dirty="0" smtClean="0"/>
              <a:t>:  Die </a:t>
            </a:r>
            <a:r>
              <a:rPr lang="en-US" sz="3000" dirty="0" err="1" smtClean="0"/>
              <a:t>Rolle</a:t>
            </a:r>
            <a:r>
              <a:rPr lang="en-US" sz="3000" dirty="0" smtClean="0"/>
              <a:t> </a:t>
            </a:r>
            <a:r>
              <a:rPr lang="en-US" sz="3000" dirty="0" err="1" smtClean="0"/>
              <a:t>Krankenpfleger</a:t>
            </a:r>
            <a:r>
              <a:rPr lang="en-US" sz="3000" dirty="0" smtClean="0"/>
              <a:t>/in</a:t>
            </a:r>
            <a:endParaRPr lang="en-US" sz="3000" dirty="0"/>
          </a:p>
        </p:txBody>
      </p:sp>
      <p:pic>
        <p:nvPicPr>
          <p:cNvPr id="3" name="Picture 2" descr="Screen Shot 2019-01-12 at 8.19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95593"/>
            <a:ext cx="6705600" cy="391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12 at 8.18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250"/>
            <a:ext cx="80772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/>
              <a:t>Patienten</a:t>
            </a:r>
            <a:r>
              <a:rPr lang="en-US" sz="3000" dirty="0" smtClean="0"/>
              <a:t> </a:t>
            </a:r>
            <a:r>
              <a:rPr lang="en-US" sz="3000" dirty="0" err="1" smtClean="0"/>
              <a:t>wünschen</a:t>
            </a:r>
            <a:r>
              <a:rPr lang="en-US" sz="3000" dirty="0" smtClean="0"/>
              <a:t>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sich</a:t>
            </a:r>
            <a:r>
              <a:rPr lang="en-US" sz="3000" dirty="0" smtClean="0"/>
              <a:t>, </a:t>
            </a:r>
            <a:br>
              <a:rPr lang="en-US" sz="3000" dirty="0" smtClean="0"/>
            </a:br>
            <a:r>
              <a:rPr lang="en-US" sz="3000" dirty="0" err="1" smtClean="0"/>
              <a:t>zu</a:t>
            </a:r>
            <a:r>
              <a:rPr lang="en-US" sz="3000" dirty="0" smtClean="0"/>
              <a:t> </a:t>
            </a:r>
            <a:r>
              <a:rPr lang="en-US" sz="3000" dirty="0" err="1" smtClean="0"/>
              <a:t>Hause</a:t>
            </a:r>
            <a:r>
              <a:rPr lang="en-US" sz="3000" dirty="0" smtClean="0"/>
              <a:t> </a:t>
            </a:r>
            <a:r>
              <a:rPr lang="en-US" sz="3000" dirty="0" err="1" smtClean="0"/>
              <a:t>zu</a:t>
            </a:r>
            <a:r>
              <a:rPr lang="en-US" sz="3000" dirty="0" smtClean="0"/>
              <a:t> </a:t>
            </a:r>
            <a:r>
              <a:rPr lang="en-US" sz="3000" dirty="0" err="1" smtClean="0"/>
              <a:t>leben</a:t>
            </a:r>
            <a:r>
              <a:rPr lang="en-US" sz="3000" dirty="0" smtClean="0"/>
              <a:t> und – </a:t>
            </a:r>
            <a:r>
              <a:rPr lang="en-US" sz="3000" dirty="0" err="1" smtClean="0"/>
              <a:t>zu</a:t>
            </a:r>
            <a:r>
              <a:rPr lang="en-US" sz="3000" dirty="0" smtClean="0"/>
              <a:t> </a:t>
            </a:r>
            <a:r>
              <a:rPr lang="en-US" sz="3000" dirty="0" err="1" smtClean="0"/>
              <a:t>sterben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7D3277-05C3-4F11-9253-7709C64CCA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 Shot 2019-01-08 at 9.11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35248"/>
            <a:ext cx="4622800" cy="311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1225" cy="742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>
                <a:latin typeface="Helvetica" pitchFamily="34" charset="0"/>
              </a:rPr>
              <a:t>Integrated Home Based Primary Care (IHBPC)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223B35C-113D-4F6C-979F-A27E4037675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276350"/>
            <a:ext cx="5105400" cy="2819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Vision: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Build a system of care that provides point of care integration for homebound adults.</a:t>
            </a:r>
            <a:endParaRPr lang="en-US" sz="2000" b="1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eaLnBrk="1" hangingPunct="1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Mission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To maintain patients in the community by providing continuity and comprehensiveness of primary and community care for homebound patients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To deliver humane care that respects older adults’ choices to live at home and to support their families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To improve quality of care while reducing health care costs</a:t>
            </a:r>
          </a:p>
        </p:txBody>
      </p:sp>
      <p:pic>
        <p:nvPicPr>
          <p:cNvPr id="5" name="Content Placeholder 4" descr="Screen Shot 2019-01-13 at 2.26.05 PM.png"/>
          <p:cNvPicPr>
            <a:picLocks noChangeAspect="1"/>
          </p:cNvPicPr>
          <p:nvPr/>
        </p:nvPicPr>
        <p:blipFill>
          <a:blip r:embed="rId3"/>
          <a:srcRect t="-5444" b="-5444"/>
          <a:stretch>
            <a:fillRect/>
          </a:stretch>
        </p:blipFill>
        <p:spPr>
          <a:xfrm>
            <a:off x="5791201" y="1276350"/>
            <a:ext cx="3047999" cy="256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2601" y="3450431"/>
            <a:ext cx="8164513" cy="1331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1975" y="1208662"/>
            <a:ext cx="3927262" cy="2755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152400"/>
            <a:ext cx="6791325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IHBPC Medical Services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66DE2886-42B6-4631-9956-F5A8299CCAB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560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04950"/>
            <a:ext cx="3925888" cy="170259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1400" dirty="0" smtClean="0">
                <a:latin typeface="Helvetica" pitchFamily="34" charset="0"/>
              </a:rPr>
              <a:t>Chronic Disease Management</a:t>
            </a:r>
          </a:p>
          <a:p>
            <a:pPr eaLnBrk="1" hangingPunct="1"/>
            <a:r>
              <a:rPr lang="en-US" sz="1400" dirty="0" smtClean="0">
                <a:latin typeface="Helvetica" pitchFamily="34" charset="0"/>
              </a:rPr>
              <a:t>Access to specialty care</a:t>
            </a:r>
          </a:p>
          <a:p>
            <a:pPr eaLnBrk="1" hangingPunct="1"/>
            <a:r>
              <a:rPr lang="en-US" sz="1400" dirty="0" smtClean="0">
                <a:latin typeface="Helvetica" pitchFamily="34" charset="0"/>
              </a:rPr>
              <a:t>Acute medical care</a:t>
            </a:r>
          </a:p>
          <a:p>
            <a:pPr eaLnBrk="1" hangingPunct="1"/>
            <a:r>
              <a:rPr lang="en-US" sz="1400" dirty="0" smtClean="0">
                <a:latin typeface="Helvetica" pitchFamily="34" charset="0"/>
              </a:rPr>
              <a:t>End of Life Care and Advance Care Planning</a:t>
            </a:r>
          </a:p>
          <a:p>
            <a:pPr eaLnBrk="1" hangingPunct="1"/>
            <a:r>
              <a:rPr lang="en-US" sz="1400" dirty="0" smtClean="0">
                <a:latin typeface="Helvetica" pitchFamily="34" charset="0"/>
              </a:rPr>
              <a:t>Linkage to community, caregiver support</a:t>
            </a:r>
          </a:p>
          <a:p>
            <a:pPr eaLnBrk="1" hangingPunct="1"/>
            <a:endParaRPr lang="en-US" sz="1400" dirty="0" smtClean="0">
              <a:latin typeface="Helvetica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21263" y="1496612"/>
            <a:ext cx="3625850" cy="16847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FF0000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FF0000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0000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FF0000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0000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24 hours </a:t>
            </a:r>
            <a:r>
              <a:rPr lang="en-US" sz="1400" dirty="0" err="1"/>
              <a:t>x</a:t>
            </a:r>
            <a:r>
              <a:rPr lang="en-US" sz="1400" dirty="0"/>
              <a:t> </a:t>
            </a:r>
            <a:r>
              <a:rPr lang="en-US" sz="1400" dirty="0" smtClean="0"/>
              <a:t>7 days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Single point of 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Clinical and community coordination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In home lab services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Telemedicine support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903392" y="1123950"/>
            <a:ext cx="298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cs typeface="Arial" charset="0"/>
              </a:rPr>
              <a:t>Key Clinical Services – Ideal State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1213" y="1199786"/>
            <a:ext cx="3626234" cy="2769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5673978" y="1123950"/>
            <a:ext cx="2403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cs typeface="Arial" charset="0"/>
              </a:rPr>
              <a:t>Key Supports – Ideal State</a:t>
            </a:r>
          </a:p>
        </p:txBody>
      </p:sp>
      <p:sp>
        <p:nvSpPr>
          <p:cNvPr id="25610" name="Content Placeholder 3"/>
          <p:cNvSpPr txBox="1">
            <a:spLocks/>
          </p:cNvSpPr>
          <p:nvPr/>
        </p:nvSpPr>
        <p:spPr bwMode="auto">
          <a:xfrm>
            <a:off x="1103841" y="3562350"/>
            <a:ext cx="415395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 smtClean="0">
                <a:latin typeface="Helvetica" pitchFamily="34" charset="0"/>
              </a:rPr>
              <a:t>Physician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>
                <a:latin typeface="Helvetica" pitchFamily="34" charset="0"/>
              </a:rPr>
              <a:t>Nurse Practitioner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</a:rPr>
              <a:t>Physician Assistant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>
                <a:latin typeface="Helvetica" pitchFamily="34" charset="0"/>
              </a:rPr>
              <a:t>Nurse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 smtClean="0">
                <a:latin typeface="Helvetica" pitchFamily="34" charset="0"/>
              </a:rPr>
              <a:t>Pharmacist</a:t>
            </a:r>
            <a:endParaRPr lang="en-US" sz="1400" dirty="0">
              <a:latin typeface="Helvetica" pitchFamily="34" charset="0"/>
            </a:endParaRPr>
          </a:p>
        </p:txBody>
      </p:sp>
      <p:sp>
        <p:nvSpPr>
          <p:cNvPr id="25611" name="Content Placeholder 3"/>
          <p:cNvSpPr txBox="1">
            <a:spLocks/>
          </p:cNvSpPr>
          <p:nvPr/>
        </p:nvSpPr>
        <p:spPr bwMode="auto">
          <a:xfrm>
            <a:off x="4724400" y="3638550"/>
            <a:ext cx="4025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 smtClean="0">
                <a:latin typeface="Helvetica" pitchFamily="34" charset="0"/>
              </a:rPr>
              <a:t>Care </a:t>
            </a:r>
            <a:r>
              <a:rPr lang="en-US" sz="1400" dirty="0">
                <a:latin typeface="Helvetica" pitchFamily="34" charset="0"/>
              </a:rPr>
              <a:t>Coordinator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>
                <a:latin typeface="Helvetica" pitchFamily="34" charset="0"/>
              </a:rPr>
              <a:t>Occupational and Physical Therapists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>
                <a:latin typeface="Helvetica" pitchFamily="34" charset="0"/>
              </a:rPr>
              <a:t>Social </a:t>
            </a:r>
            <a:r>
              <a:rPr lang="en-US" sz="1400" dirty="0" smtClean="0">
                <a:latin typeface="Helvetica" pitchFamily="34" charset="0"/>
              </a:rPr>
              <a:t>Worker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Char char=""/>
            </a:pPr>
            <a:r>
              <a:rPr lang="en-US" sz="1400" dirty="0" smtClean="0">
                <a:latin typeface="Helvetica" pitchFamily="34" charset="0"/>
              </a:rPr>
              <a:t>Community </a:t>
            </a:r>
            <a:r>
              <a:rPr lang="en-US" sz="1400" dirty="0">
                <a:latin typeface="Helvetica" pitchFamily="34" charset="0"/>
              </a:rPr>
              <a:t>Support Service </a:t>
            </a:r>
            <a:r>
              <a:rPr lang="en-US" sz="1400" dirty="0" smtClean="0">
                <a:latin typeface="Helvetica" pitchFamily="34" charset="0"/>
              </a:rPr>
              <a:t>workers</a:t>
            </a:r>
          </a:p>
          <a:p>
            <a:pPr marL="319088" indent="-319088">
              <a:buClr>
                <a:srgbClr val="FF0000"/>
              </a:buClr>
              <a:buSzPct val="60000"/>
              <a:buFont typeface="Wingdings" pitchFamily="2" charset="2"/>
              <a:buNone/>
            </a:pPr>
            <a:endParaRPr lang="en-US" sz="1400" dirty="0"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210619"/>
            <a:ext cx="8165472" cy="2755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IHBPC Team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Was </a:t>
            </a:r>
            <a:r>
              <a:rPr lang="en-US" sz="3000" dirty="0" err="1" smtClean="0"/>
              <a:t>Patienten</a:t>
            </a:r>
            <a:r>
              <a:rPr lang="en-US" sz="3000" dirty="0" smtClean="0"/>
              <a:t> und </a:t>
            </a:r>
            <a:r>
              <a:rPr lang="en-US" sz="3000" dirty="0" err="1" smtClean="0"/>
              <a:t>ihre</a:t>
            </a:r>
            <a:r>
              <a:rPr lang="en-US" sz="3000" dirty="0" smtClean="0"/>
              <a:t> </a:t>
            </a:r>
            <a:r>
              <a:rPr lang="en-US" sz="3000" dirty="0" err="1" smtClean="0"/>
              <a:t>Familien</a:t>
            </a:r>
            <a:r>
              <a:rPr lang="en-US" sz="3000" dirty="0" smtClean="0"/>
              <a:t> </a:t>
            </a:r>
            <a:r>
              <a:rPr lang="en-US" sz="3000" dirty="0" err="1" smtClean="0"/>
              <a:t>sagen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8012" y="819150"/>
            <a:ext cx="4040188" cy="479822"/>
          </a:xfrm>
        </p:spPr>
        <p:txBody>
          <a:bodyPr>
            <a:normAutofit/>
          </a:bodyPr>
          <a:lstStyle/>
          <a:p>
            <a:r>
              <a:rPr lang="en-US" sz="2000" b="0" dirty="0" err="1" smtClean="0"/>
              <a:t>Patienten</a:t>
            </a:r>
            <a:endParaRPr lang="en-US" sz="2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60884"/>
            <a:ext cx="4040188" cy="281106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…Knowing that somebody cares, that there are services that I can access… makes me feel comfortable… there have been cases in these two buildings where ladies have died and nobody’s known that they’re dead for a few days…” </a:t>
            </a:r>
          </a:p>
          <a:p>
            <a:pPr>
              <a:buNone/>
            </a:pPr>
            <a:r>
              <a:rPr lang="en-US" sz="1400" dirty="0" smtClean="0"/>
              <a:t>Consequently, the word “grateful” came up repeatedly (nine times) in the data referring to how participants felt being able to receive care in the “comfort of their own home” (P21). “</a:t>
            </a:r>
          </a:p>
          <a:p>
            <a:pPr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865" dirty="0" smtClean="0"/>
              <a:t>Smith-Carrier, T., et al</a:t>
            </a:r>
            <a:r>
              <a:rPr lang="en-US" sz="865" b="1" dirty="0" smtClean="0"/>
              <a:t>.</a:t>
            </a:r>
            <a:r>
              <a:rPr lang="en-US" sz="865" dirty="0" smtClean="0"/>
              <a:t>  It ‘makes you feel more like a person than a patient’: patients’ experience receiving home-based primary care (HBPC) in Ontario, Canada.  Health and Social Care in the Community (2016) </a:t>
            </a:r>
            <a:r>
              <a:rPr lang="en-US" sz="865" dirty="0" err="1" smtClean="0"/>
              <a:t>doi</a:t>
            </a:r>
            <a:r>
              <a:rPr lang="en-US" sz="865" dirty="0" smtClean="0"/>
              <a:t>: 10.1111/hsc.12362.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1225" y="819150"/>
            <a:ext cx="4041775" cy="479822"/>
          </a:xfrm>
        </p:spPr>
        <p:txBody>
          <a:bodyPr>
            <a:normAutofit/>
          </a:bodyPr>
          <a:lstStyle/>
          <a:p>
            <a:r>
              <a:rPr lang="en-US" sz="2000" b="0" dirty="0" err="1" smtClean="0"/>
              <a:t>Familienmitglieder</a:t>
            </a:r>
            <a:endParaRPr lang="en-US" sz="2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1225" y="1360884"/>
            <a:ext cx="4041775" cy="28110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CA" sz="1400" i="1" dirty="0" smtClean="0"/>
              <a:t>I like the way they have their team organized…like, you phone and you know there’s only a few people who handle the calls, so they recognize your voice, so they’ll know, oh okay it’s time for this or that…you’re not going through a whole explanation of the person’s care and things, so I like the way they have it organized. It’s very, well, efficient</a:t>
            </a:r>
            <a:r>
              <a:rPr lang="en-CA" sz="1400" dirty="0" smtClean="0"/>
              <a:t>.</a:t>
            </a:r>
            <a:r>
              <a:rPr lang="en-US" sz="1400" dirty="0" smtClean="0"/>
              <a:t>”</a:t>
            </a:r>
          </a:p>
          <a:p>
            <a:pPr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800" dirty="0" smtClean="0"/>
              <a:t>Smith-Carrier, T. et al.  ‘It’s not just the word care, it’s the meaning of the word…(</a:t>
            </a:r>
            <a:r>
              <a:rPr lang="en-US" sz="800" dirty="0" err="1" smtClean="0"/>
              <a:t>they)actually</a:t>
            </a:r>
            <a:r>
              <a:rPr lang="en-US" sz="800" dirty="0" smtClean="0"/>
              <a:t> care’: Caregivers’ perceptions of home-based primary care in Toronto, Ontario.  Ageing and Society, 1-22, 2017. 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533400" y="5715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 smtClean="0">
                <a:cs typeface="ＭＳ Ｐゴシック" pitchFamily="-1" charset="-128"/>
              </a:rPr>
              <a:t>Telemedicine, Vital Sign Monitoring – </a:t>
            </a:r>
            <a:br>
              <a:rPr lang="en-US" sz="3000" dirty="0" smtClean="0">
                <a:cs typeface="ＭＳ Ｐゴシック" pitchFamily="-1" charset="-128"/>
              </a:rPr>
            </a:br>
            <a:r>
              <a:rPr lang="en-US" sz="3000" dirty="0" smtClean="0">
                <a:cs typeface="ＭＳ Ｐゴシック" pitchFamily="-1" charset="-128"/>
              </a:rPr>
              <a:t>“Because it is 2016”</a:t>
            </a:r>
          </a:p>
        </p:txBody>
      </p:sp>
      <p:pic>
        <p:nvPicPr>
          <p:cNvPr id="51203" name="Content Placeholder 3" descr="Screen Shot 2016-03-20 at 12.17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774" r="-22774"/>
          <a:stretch>
            <a:fillRect/>
          </a:stretch>
        </p:blipFill>
        <p:spPr bwMode="auto">
          <a:xfrm>
            <a:off x="4114800" y="2266950"/>
            <a:ext cx="4098928" cy="1752600"/>
          </a:xfrm>
          <a:noFill/>
          <a:ln>
            <a:miter lim="800000"/>
            <a:headEnd/>
            <a:tailEnd/>
          </a:ln>
        </p:spPr>
      </p:pic>
      <p:pic>
        <p:nvPicPr>
          <p:cNvPr id="51204" name="Picture 4" descr="Screen Shot 2016-03-20 at 12.19.2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382" y="1276350"/>
            <a:ext cx="35096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1066800" y="3105150"/>
            <a:ext cx="35052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Al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Rollstuhl</a:t>
            </a:r>
            <a:r>
              <a:rPr lang="en-US" dirty="0" smtClean="0"/>
              <a:t> und </a:t>
            </a:r>
            <a:r>
              <a:rPr lang="en-US" dirty="0" err="1" smtClean="0"/>
              <a:t>findet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schwer</a:t>
            </a:r>
            <a:r>
              <a:rPr lang="en-US" dirty="0" smtClean="0"/>
              <a:t>, </a:t>
            </a:r>
            <a:r>
              <a:rPr lang="en-US" dirty="0" err="1" smtClean="0"/>
              <a:t>im</a:t>
            </a:r>
            <a:r>
              <a:rPr lang="en-US" dirty="0" smtClean="0"/>
              <a:t> Winter den Bus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457200" y="190500"/>
            <a:ext cx="77724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000" dirty="0" smtClean="0">
                <a:cs typeface="ＭＳ Ｐゴシック" pitchFamily="-1" charset="-128"/>
              </a:rPr>
              <a:t>Virtual Care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581150"/>
          <a:ext cx="5029200" cy="2590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creen Shot 2019-01-11 at 8.23.31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105150"/>
            <a:ext cx="2929128" cy="16931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 smtClean="0"/>
              <a:t>Barrieren</a:t>
            </a:r>
            <a:r>
              <a:rPr lang="en-US" sz="3000" dirty="0" smtClean="0"/>
              <a:t> 2019</a:t>
            </a:r>
            <a:endParaRPr lang="en-US" sz="3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676400" y="1428750"/>
          <a:ext cx="6096000" cy="3124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210324"/>
            <a:ext cx="7831138" cy="1063229"/>
          </a:xfrm>
        </p:spPr>
        <p:txBody>
          <a:bodyPr>
            <a:noAutofit/>
          </a:bodyPr>
          <a:lstStyle/>
          <a:p>
            <a:r>
              <a:rPr lang="en-US" altLang="en-US" sz="3000" dirty="0" err="1" smtClean="0"/>
              <a:t>Mit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Würde</a:t>
            </a:r>
            <a:r>
              <a:rPr lang="en-US" altLang="en-US" sz="3000" dirty="0" smtClean="0"/>
              <a:t> alt </a:t>
            </a:r>
            <a:r>
              <a:rPr lang="en-US" altLang="en-US" sz="3000" dirty="0" err="1" smtClean="0"/>
              <a:t>werden</a:t>
            </a:r>
            <a:endParaRPr lang="en-US" altLang="en-US" sz="3000" cap="none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352550"/>
            <a:ext cx="3810000" cy="26670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Vergleich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Kanada</a:t>
            </a:r>
            <a:r>
              <a:rPr lang="en-US" sz="2000" dirty="0" smtClean="0">
                <a:solidFill>
                  <a:schemeClr val="tx1"/>
                </a:solidFill>
              </a:rPr>
              <a:t> – Deutschland</a:t>
            </a:r>
          </a:p>
          <a:p>
            <a:pPr marL="457200" lvl="0" indent="-457200" algn="l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Patient-</a:t>
            </a:r>
            <a:r>
              <a:rPr lang="en-US" sz="2000" dirty="0" err="1" smtClean="0">
                <a:solidFill>
                  <a:schemeClr val="tx1"/>
                </a:solidFill>
              </a:rPr>
              <a:t>Orientierte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Versorgung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Multidisziplinäre</a:t>
            </a:r>
            <a:r>
              <a:rPr lang="en-US" sz="2000" dirty="0" smtClean="0">
                <a:solidFill>
                  <a:schemeClr val="tx1"/>
                </a:solidFill>
              </a:rPr>
              <a:t> Teams</a:t>
            </a:r>
          </a:p>
          <a:p>
            <a:pPr marL="457200" lvl="0" indent="-457200" algn="l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Ein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konkretes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Beispiel</a:t>
            </a:r>
            <a:r>
              <a:rPr lang="en-US" sz="2000" dirty="0" smtClean="0">
                <a:solidFill>
                  <a:schemeClr val="tx1"/>
                </a:solidFill>
              </a:rPr>
              <a:t> - South East Toronto Family Health Team:</a:t>
            </a:r>
          </a:p>
          <a:p>
            <a:pPr marL="457200" lvl="0" indent="-457200" algn="l"/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Älter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werden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eigenen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Haus</a:t>
            </a:r>
            <a:r>
              <a:rPr lang="en-US" sz="2000" dirty="0" smtClean="0">
                <a:solidFill>
                  <a:schemeClr val="tx1"/>
                </a:solidFill>
              </a:rPr>
              <a:t>:  </a:t>
            </a:r>
            <a:r>
              <a:rPr lang="en-US" sz="2000" dirty="0" err="1" smtClean="0">
                <a:solidFill>
                  <a:schemeClr val="tx1"/>
                </a:solidFill>
              </a:rPr>
              <a:t>Haus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Visiten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als</a:t>
            </a:r>
            <a:r>
              <a:rPr lang="en-US" sz="2000" dirty="0" smtClean="0">
                <a:solidFill>
                  <a:schemeClr val="tx1"/>
                </a:solidFill>
              </a:rPr>
              <a:t> Team, Virtual Care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Screen Shot 2019-01-11 at 8.05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52550"/>
            <a:ext cx="3581400" cy="267670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4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000" dirty="0" smtClean="0"/>
              <a:t>10 </a:t>
            </a:r>
            <a:r>
              <a:rPr lang="en-US" sz="3000" dirty="0" err="1" smtClean="0"/>
              <a:t>Jahre</a:t>
            </a:r>
            <a:r>
              <a:rPr lang="en-US" sz="3000" dirty="0" smtClean="0"/>
              <a:t> </a:t>
            </a:r>
            <a:r>
              <a:rPr lang="en-US" sz="3000" dirty="0" err="1" smtClean="0"/>
              <a:t>Erfahrung</a:t>
            </a:r>
            <a:r>
              <a:rPr lang="en-US" sz="3000" dirty="0" smtClean="0"/>
              <a:t> </a:t>
            </a:r>
            <a:r>
              <a:rPr lang="en-US" sz="3000" dirty="0" err="1" smtClean="0"/>
              <a:t>mit</a:t>
            </a:r>
            <a:r>
              <a:rPr lang="en-US" sz="3000" dirty="0" smtClean="0"/>
              <a:t> Family Health Teams</a:t>
            </a:r>
            <a:br>
              <a:rPr lang="en-US" sz="3000" dirty="0" smtClean="0"/>
            </a:br>
            <a:r>
              <a:rPr lang="en-US" sz="3000" dirty="0" err="1" smtClean="0"/>
              <a:t>Wichtige</a:t>
            </a:r>
            <a:r>
              <a:rPr lang="en-US" sz="3000" dirty="0" smtClean="0"/>
              <a:t> </a:t>
            </a:r>
            <a:r>
              <a:rPr lang="en-US" sz="3000" dirty="0" err="1" smtClean="0"/>
              <a:t>Erfolgsbedingungen</a:t>
            </a:r>
            <a:endParaRPr lang="en-US" sz="3000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xfrm>
            <a:off x="1295400" y="1543050"/>
            <a:ext cx="6248400" cy="3086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Patienten</a:t>
            </a:r>
            <a:r>
              <a:rPr lang="en-US" sz="1800" dirty="0" smtClean="0"/>
              <a:t> und die </a:t>
            </a:r>
            <a:r>
              <a:rPr lang="en-US" sz="1800" dirty="0" err="1" smtClean="0"/>
              <a:t>Gemeinde</a:t>
            </a:r>
            <a:r>
              <a:rPr lang="en-US" sz="1800" dirty="0" smtClean="0"/>
              <a:t> </a:t>
            </a:r>
            <a:r>
              <a:rPr lang="en-US" sz="1800" dirty="0" err="1" smtClean="0"/>
              <a:t>müssen</a:t>
            </a:r>
            <a:r>
              <a:rPr lang="en-US" sz="1800" dirty="0" smtClean="0"/>
              <a:t> von </a:t>
            </a:r>
            <a:r>
              <a:rPr lang="en-US" sz="1800" dirty="0" err="1" smtClean="0"/>
              <a:t>Anfang</a:t>
            </a:r>
            <a:r>
              <a:rPr lang="en-US" sz="1800" dirty="0" smtClean="0"/>
              <a:t> an </a:t>
            </a:r>
            <a:r>
              <a:rPr lang="en-US" sz="1800" dirty="0" err="1" smtClean="0"/>
              <a:t>eingebunden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in die </a:t>
            </a:r>
            <a:r>
              <a:rPr lang="en-US" sz="1800" dirty="0" err="1" smtClean="0"/>
              <a:t>Plannung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Es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wichtig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</a:t>
            </a:r>
            <a:r>
              <a:rPr lang="en-US" sz="1800" dirty="0" err="1" smtClean="0"/>
              <a:t>Ärzte</a:t>
            </a:r>
            <a:r>
              <a:rPr lang="en-US" sz="1800" dirty="0" smtClean="0"/>
              <a:t> in </a:t>
            </a:r>
            <a:r>
              <a:rPr lang="en-US" sz="1800" dirty="0" err="1" smtClean="0"/>
              <a:t>Führungsstellen</a:t>
            </a:r>
            <a:r>
              <a:rPr lang="en-US" sz="1800" dirty="0" smtClean="0"/>
              <a:t> an </a:t>
            </a:r>
            <a:r>
              <a:rPr lang="en-US" sz="1800" dirty="0" err="1" smtClean="0"/>
              <a:t>Entscheidungen</a:t>
            </a:r>
            <a:r>
              <a:rPr lang="en-US" sz="1800" dirty="0" smtClean="0"/>
              <a:t> </a:t>
            </a:r>
            <a:r>
              <a:rPr lang="en-US" sz="1800" dirty="0" err="1" smtClean="0"/>
              <a:t>teilnehmen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Qualität</a:t>
            </a:r>
            <a:r>
              <a:rPr lang="en-US" sz="1800" dirty="0" smtClean="0"/>
              <a:t> </a:t>
            </a:r>
            <a:r>
              <a:rPr lang="en-US" sz="1800" dirty="0" err="1" smtClean="0"/>
              <a:t>kann</a:t>
            </a:r>
            <a:r>
              <a:rPr lang="en-US" sz="1800" dirty="0" smtClean="0"/>
              <a:t> </a:t>
            </a:r>
            <a:r>
              <a:rPr lang="en-US" sz="1800" dirty="0" err="1" smtClean="0"/>
              <a:t>gemessen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jedes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Zentrum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High Performing Teams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massgebend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Information Technology und </a:t>
            </a:r>
            <a:r>
              <a:rPr lang="en-US" sz="1800" dirty="0" err="1" smtClean="0"/>
              <a:t>Datenteilung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wichtig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intersektorale</a:t>
            </a:r>
            <a:r>
              <a:rPr lang="en-US" sz="1800" dirty="0" smtClean="0"/>
              <a:t> </a:t>
            </a:r>
            <a:r>
              <a:rPr lang="en-US" sz="1800" dirty="0" err="1" smtClean="0"/>
              <a:t>Kollaboration</a:t>
            </a:r>
            <a:r>
              <a:rPr lang="en-US" sz="1800" dirty="0" smtClean="0"/>
              <a:t>.</a:t>
            </a:r>
          </a:p>
          <a:p>
            <a:pPr marL="514350" indent="-514350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err="1" smtClean="0"/>
              <a:t>Fragen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4EDF28F-2B46-4B99-9888-7C7001CDA0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00150"/>
            <a:ext cx="5105400" cy="3314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47228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hlinkClick r:id="rId3"/>
              </a:rPr>
              <a:t>Email:  Thuynga.pham@utoronto.ca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/>
              <a:t>Twitter: @</a:t>
            </a:r>
            <a:r>
              <a:rPr lang="en-US" sz="1200" dirty="0" err="1" smtClean="0"/>
              <a:t>PhamTia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 smtClean="0"/>
              <a:t>Gesundheit</a:t>
            </a:r>
            <a:r>
              <a:rPr lang="en-US" sz="3000" dirty="0" smtClean="0"/>
              <a:t> in </a:t>
            </a:r>
            <a:r>
              <a:rPr lang="en-US" sz="3000" dirty="0" err="1" smtClean="0"/>
              <a:t>einer</a:t>
            </a:r>
            <a:r>
              <a:rPr lang="en-US" sz="3000" dirty="0" smtClean="0"/>
              <a:t> </a:t>
            </a:r>
            <a:r>
              <a:rPr lang="en-US" sz="3000" dirty="0" err="1" smtClean="0"/>
              <a:t>Gesellschaft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des </a:t>
            </a:r>
            <a:r>
              <a:rPr lang="en-US" sz="3000" dirty="0" err="1" smtClean="0"/>
              <a:t>längeren</a:t>
            </a:r>
            <a:r>
              <a:rPr lang="en-US" sz="3000" dirty="0" smtClean="0"/>
              <a:t> </a:t>
            </a:r>
            <a:r>
              <a:rPr lang="en-US" sz="3000" dirty="0" err="1" smtClean="0"/>
              <a:t>Lebens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3277-05C3-4F11-9253-7709C64CCA4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creen Shot 2019-01-19 at 9.49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44" y="1276350"/>
            <a:ext cx="2685156" cy="2767146"/>
          </a:xfrm>
          <a:prstGeom prst="rect">
            <a:avLst/>
          </a:prstGeom>
        </p:spPr>
      </p:pic>
      <p:pic>
        <p:nvPicPr>
          <p:cNvPr id="6" name="Picture 5" descr="Screen Shot 2019-01-19 at 9.49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28750"/>
            <a:ext cx="2311400" cy="2295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/>
              <a:t>Haben</a:t>
            </a:r>
            <a:r>
              <a:rPr lang="en-US" sz="3000" dirty="0" smtClean="0"/>
              <a:t> </a:t>
            </a:r>
            <a:r>
              <a:rPr lang="en-US" sz="3000" dirty="0" err="1" smtClean="0"/>
              <a:t>Kanada</a:t>
            </a:r>
            <a:r>
              <a:rPr lang="en-US" sz="3000" dirty="0" smtClean="0"/>
              <a:t> und Deutschland</a:t>
            </a:r>
            <a:br>
              <a:rPr lang="en-US" sz="3000" dirty="0" smtClean="0"/>
            </a:br>
            <a:r>
              <a:rPr lang="en-US" sz="3000" dirty="0" err="1" smtClean="0"/>
              <a:t>irgendetwas</a:t>
            </a:r>
            <a:r>
              <a:rPr lang="en-US" sz="3000" dirty="0" smtClean="0"/>
              <a:t> </a:t>
            </a:r>
            <a:r>
              <a:rPr lang="en-US" sz="3000" dirty="0" err="1" smtClean="0"/>
              <a:t>gemeinsam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7D3277-05C3-4F11-9253-7709C64CCA4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53398"/>
            <a:ext cx="914400" cy="1013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22746"/>
            <a:ext cx="2895600" cy="3754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295221"/>
            <a:ext cx="3505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Bevölkerung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Deutschland 	80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Kanada</a:t>
            </a:r>
            <a:r>
              <a:rPr lang="en-US" dirty="0" smtClean="0"/>
              <a:t> 		35 </a:t>
            </a:r>
            <a:r>
              <a:rPr lang="en-US" dirty="0" err="1" smtClean="0"/>
              <a:t>Millionen</a:t>
            </a:r>
            <a:r>
              <a:rPr lang="en-US" dirty="0" smtClean="0"/>
              <a:t> (14 </a:t>
            </a:r>
            <a:r>
              <a:rPr lang="en-US" dirty="0" err="1" smtClean="0"/>
              <a:t>Millionen</a:t>
            </a:r>
            <a:r>
              <a:rPr lang="en-US" dirty="0" smtClean="0"/>
              <a:t> in Ontario)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647950"/>
            <a:ext cx="3352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65 years und </a:t>
            </a:r>
            <a:r>
              <a:rPr lang="en-US" dirty="0" err="1" smtClean="0"/>
              <a:t>älter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Deutschland 	20% </a:t>
            </a:r>
          </a:p>
          <a:p>
            <a:r>
              <a:rPr lang="en-US" dirty="0" err="1" smtClean="0"/>
              <a:t>Kanada</a:t>
            </a:r>
            <a:r>
              <a:rPr lang="en-US" dirty="0" smtClean="0"/>
              <a:t>		15%</a:t>
            </a:r>
            <a:endParaRPr lang="en-US" dirty="0"/>
          </a:p>
        </p:txBody>
      </p:sp>
      <p:pic>
        <p:nvPicPr>
          <p:cNvPr id="11" name="Picture 10" descr="Screen Shot 2019-01-11 at 8.10.4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19350"/>
            <a:ext cx="2984602" cy="1295400"/>
          </a:xfrm>
          <a:prstGeom prst="rect">
            <a:avLst/>
          </a:prstGeom>
        </p:spPr>
      </p:pic>
      <p:pic>
        <p:nvPicPr>
          <p:cNvPr id="12" name="Picture 11" descr="Screen Shot 2019-01-11 at 8.12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638550"/>
            <a:ext cx="2950438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686800" cy="85725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/>
              <a:t>Ältere</a:t>
            </a:r>
            <a:r>
              <a:rPr lang="en-US" sz="3000" dirty="0" smtClean="0"/>
              <a:t> </a:t>
            </a:r>
            <a:r>
              <a:rPr lang="en-US" sz="3000" dirty="0" err="1" smtClean="0"/>
              <a:t>Patienten</a:t>
            </a:r>
            <a:r>
              <a:rPr lang="en-US" sz="3000" dirty="0" smtClean="0"/>
              <a:t> </a:t>
            </a:r>
            <a:r>
              <a:rPr lang="en-US" sz="3000" dirty="0" err="1" smtClean="0"/>
              <a:t>mit</a:t>
            </a:r>
            <a:r>
              <a:rPr lang="en-US" sz="3000" dirty="0" smtClean="0"/>
              <a:t> </a:t>
            </a:r>
            <a:r>
              <a:rPr lang="en-US" sz="3000" dirty="0" err="1" smtClean="0"/>
              <a:t>chronischen</a:t>
            </a:r>
            <a:r>
              <a:rPr lang="en-US" sz="3000" dirty="0" smtClean="0"/>
              <a:t> </a:t>
            </a:r>
            <a:r>
              <a:rPr lang="en-US" sz="3000" dirty="0" err="1" smtClean="0"/>
              <a:t>Erkrankungen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err="1" smtClean="0"/>
              <a:t>möchten</a:t>
            </a:r>
            <a:r>
              <a:rPr lang="en-US" sz="3000" dirty="0" smtClean="0"/>
              <a:t> </a:t>
            </a:r>
            <a:r>
              <a:rPr lang="en-US" sz="3000" dirty="0" err="1" smtClean="0"/>
              <a:t>nicht</a:t>
            </a:r>
            <a:r>
              <a:rPr lang="en-US" sz="3000" dirty="0" smtClean="0"/>
              <a:t> </a:t>
            </a:r>
            <a:r>
              <a:rPr lang="en-US" sz="3000" dirty="0" err="1" smtClean="0"/>
              <a:t>als</a:t>
            </a:r>
            <a:r>
              <a:rPr lang="en-US" sz="3000" dirty="0" smtClean="0"/>
              <a:t> </a:t>
            </a:r>
            <a:r>
              <a:rPr lang="en-US" sz="3000" dirty="0" err="1" smtClean="0"/>
              <a:t>Nummer</a:t>
            </a:r>
            <a:r>
              <a:rPr lang="en-US" sz="3000" dirty="0" smtClean="0"/>
              <a:t> </a:t>
            </a:r>
            <a:r>
              <a:rPr lang="en-US" sz="3000" dirty="0" err="1" smtClean="0"/>
              <a:t>behandelt</a:t>
            </a:r>
            <a:r>
              <a:rPr lang="en-US" sz="3000" dirty="0" smtClean="0"/>
              <a:t> </a:t>
            </a:r>
            <a:r>
              <a:rPr lang="en-US" sz="3000" dirty="0" err="1" smtClean="0"/>
              <a:t>werden</a:t>
            </a:r>
            <a:endParaRPr lang="en-US" sz="3000" dirty="0"/>
          </a:p>
        </p:txBody>
      </p:sp>
      <p:pic>
        <p:nvPicPr>
          <p:cNvPr id="3" name="Picture 2" descr="Screen Shot 2019-01-11 at 8.03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69091"/>
            <a:ext cx="3733800" cy="2855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40195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 Mark </a:t>
            </a:r>
            <a:r>
              <a:rPr lang="en-US" sz="1200" dirty="0" err="1" smtClean="0"/>
              <a:t>Novaczynski</a:t>
            </a:r>
            <a:endParaRPr lang="en-US" sz="1200" dirty="0" smtClean="0"/>
          </a:p>
          <a:p>
            <a:r>
              <a:rPr lang="en-US" sz="1200" dirty="0" smtClean="0"/>
              <a:t>House Calls Program Toronto</a:t>
            </a:r>
          </a:p>
          <a:p>
            <a:r>
              <a:rPr lang="en-US" sz="1200" dirty="0" smtClean="0"/>
              <a:t>Sinai Health Systems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571750"/>
            <a:ext cx="2393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Würdevoll</a:t>
            </a:r>
            <a:r>
              <a:rPr lang="en-US" dirty="0" smtClean="0"/>
              <a:t> alt </a:t>
            </a:r>
            <a:r>
              <a:rPr lang="en-US" dirty="0" err="1" smtClean="0"/>
              <a:t>werden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52550"/>
          <a:ext cx="7763164" cy="30930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5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What ‘Patient-</a:t>
            </a:r>
            <a:r>
              <a:rPr lang="en-US" sz="3000" dirty="0" err="1" smtClean="0"/>
              <a:t>Centred</a:t>
            </a:r>
            <a:r>
              <a:rPr lang="en-US" sz="3000" dirty="0" smtClean="0"/>
              <a:t>’ Should Mean: Confessions of an Extremist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552950"/>
            <a:ext cx="2235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Don Berwick, Health Affairs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 smtClean="0"/>
              <a:t>Multidisziplinäre</a:t>
            </a:r>
            <a:r>
              <a:rPr lang="en-US" sz="3000" dirty="0" smtClean="0"/>
              <a:t> Teams in </a:t>
            </a:r>
            <a:r>
              <a:rPr lang="en-US" sz="3000" dirty="0" err="1" smtClean="0"/>
              <a:t>der</a:t>
            </a:r>
            <a:r>
              <a:rPr lang="en-US" sz="3000" dirty="0" smtClean="0"/>
              <a:t> </a:t>
            </a:r>
            <a:r>
              <a:rPr lang="en-US" sz="3000" dirty="0" err="1" smtClean="0"/>
              <a:t>Primärversorgung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352550"/>
            <a:ext cx="4191000" cy="3048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Prävention</a:t>
            </a:r>
            <a:r>
              <a:rPr lang="en-US" sz="1800" dirty="0" smtClean="0"/>
              <a:t> und </a:t>
            </a:r>
            <a:r>
              <a:rPr lang="en-US" sz="1800" dirty="0" err="1" smtClean="0"/>
              <a:t>Patienten-orientierte</a:t>
            </a:r>
            <a:r>
              <a:rPr lang="en-US" sz="1800" dirty="0" smtClean="0"/>
              <a:t> </a:t>
            </a:r>
            <a:r>
              <a:rPr lang="en-US" sz="1800" dirty="0" err="1" smtClean="0"/>
              <a:t>Versorgung</a:t>
            </a:r>
            <a:r>
              <a:rPr lang="en-US" sz="1800" dirty="0" smtClean="0"/>
              <a:t> </a:t>
            </a:r>
            <a:r>
              <a:rPr lang="en-US" sz="1800" dirty="0" err="1" smtClean="0"/>
              <a:t>spielen</a:t>
            </a:r>
            <a:r>
              <a:rPr lang="en-US" sz="1800" dirty="0" smtClean="0"/>
              <a:t> </a:t>
            </a:r>
            <a:r>
              <a:rPr lang="en-US" sz="1800" dirty="0" err="1" smtClean="0"/>
              <a:t>heute</a:t>
            </a:r>
            <a:r>
              <a:rPr lang="en-US" sz="1800" dirty="0" smtClean="0"/>
              <a:t> 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grössere</a:t>
            </a:r>
            <a:r>
              <a:rPr lang="en-US" sz="1800" dirty="0" smtClean="0"/>
              <a:t> </a:t>
            </a:r>
            <a:r>
              <a:rPr lang="en-US" sz="1800" dirty="0" err="1" smtClean="0"/>
              <a:t>Rolle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err="1" smtClean="0"/>
              <a:t>Zunehmender</a:t>
            </a:r>
            <a:r>
              <a:rPr lang="en-US" sz="1800" dirty="0" smtClean="0"/>
              <a:t> </a:t>
            </a:r>
            <a:r>
              <a:rPr lang="en-US" sz="1800" dirty="0" err="1" smtClean="0"/>
              <a:t>Anteil</a:t>
            </a:r>
            <a:r>
              <a:rPr lang="en-US" sz="1800" dirty="0" smtClean="0"/>
              <a:t> an </a:t>
            </a:r>
            <a:r>
              <a:rPr lang="en-US" sz="1800" dirty="0" err="1" smtClean="0"/>
              <a:t>älteren</a:t>
            </a:r>
            <a:r>
              <a:rPr lang="en-US" sz="1800" dirty="0" smtClean="0"/>
              <a:t> </a:t>
            </a:r>
            <a:r>
              <a:rPr lang="en-US" sz="1800" dirty="0" err="1" smtClean="0"/>
              <a:t>Patienten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Multimorbidität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Unterversorgung</a:t>
            </a:r>
            <a:r>
              <a:rPr lang="en-US" sz="1800" dirty="0" smtClean="0"/>
              <a:t> an </a:t>
            </a:r>
            <a:r>
              <a:rPr lang="en-US" sz="1800" dirty="0" err="1" smtClean="0"/>
              <a:t>Ärzten</a:t>
            </a:r>
            <a:r>
              <a:rPr lang="en-US" sz="1800" dirty="0" smtClean="0"/>
              <a:t>, </a:t>
            </a:r>
            <a:r>
              <a:rPr lang="en-US" sz="1800" dirty="0" err="1" smtClean="0"/>
              <a:t>vor</a:t>
            </a:r>
            <a:r>
              <a:rPr lang="en-US" sz="1800" dirty="0" smtClean="0"/>
              <a:t> </a:t>
            </a:r>
            <a:r>
              <a:rPr lang="en-US" sz="1800" dirty="0" err="1" smtClean="0"/>
              <a:t>allem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Ländlichen</a:t>
            </a:r>
            <a:r>
              <a:rPr lang="en-US" sz="1800" dirty="0" smtClean="0"/>
              <a:t>.</a:t>
            </a:r>
          </a:p>
        </p:txBody>
      </p:sp>
      <p:pic>
        <p:nvPicPr>
          <p:cNvPr id="6" name="Content Placeholder 5" descr="Screen Shot 2019-01-13 at 2.23.37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358" b="-9358"/>
          <a:stretch>
            <a:fillRect/>
          </a:stretch>
        </p:blipFill>
        <p:spPr>
          <a:xfrm>
            <a:off x="4953000" y="1276350"/>
            <a:ext cx="3354403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11 at 8.55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150"/>
            <a:ext cx="6172200" cy="4251260"/>
          </a:xfrm>
          <a:prstGeom prst="rect">
            <a:avLst/>
          </a:prstGeom>
        </p:spPr>
      </p:pic>
      <p:pic>
        <p:nvPicPr>
          <p:cNvPr id="5" name="Picture 4" descr="Screen Shot 2019-01-11 at 8.55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57351"/>
            <a:ext cx="5840186" cy="87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18E91BC-338A-412E-A575-D6A8D759CC9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Screen Shot 2019-01-11 at 8.48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UofT official">
      <a:dk1>
        <a:srgbClr val="002A5C"/>
      </a:dk1>
      <a:lt1>
        <a:srgbClr val="FFFFFF"/>
      </a:lt1>
      <a:dk2>
        <a:srgbClr val="271100"/>
      </a:dk2>
      <a:lt2>
        <a:srgbClr val="FFE498"/>
      </a:lt2>
      <a:accent1>
        <a:srgbClr val="E31837"/>
      </a:accent1>
      <a:accent2>
        <a:srgbClr val="008BB0"/>
      </a:accent2>
      <a:accent3>
        <a:srgbClr val="7BA4D9"/>
      </a:accent3>
      <a:accent4>
        <a:srgbClr val="CECFCB"/>
      </a:accent4>
      <a:accent5>
        <a:srgbClr val="EACACD"/>
      </a:accent5>
      <a:accent6>
        <a:srgbClr val="DAE5CD"/>
      </a:accent6>
      <a:hlink>
        <a:srgbClr val="002A5C"/>
      </a:hlink>
      <a:folHlink>
        <a:srgbClr val="008B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ofT official">
      <a:dk1>
        <a:srgbClr val="002A5C"/>
      </a:dk1>
      <a:lt1>
        <a:srgbClr val="FFFFFF"/>
      </a:lt1>
      <a:dk2>
        <a:srgbClr val="271100"/>
      </a:dk2>
      <a:lt2>
        <a:srgbClr val="FFE498"/>
      </a:lt2>
      <a:accent1>
        <a:srgbClr val="E31837"/>
      </a:accent1>
      <a:accent2>
        <a:srgbClr val="008BB0"/>
      </a:accent2>
      <a:accent3>
        <a:srgbClr val="7BA4D9"/>
      </a:accent3>
      <a:accent4>
        <a:srgbClr val="CECFCB"/>
      </a:accent4>
      <a:accent5>
        <a:srgbClr val="EACACD"/>
      </a:accent5>
      <a:accent6>
        <a:srgbClr val="DAE5CD"/>
      </a:accent6>
      <a:hlink>
        <a:srgbClr val="002A5C"/>
      </a:hlink>
      <a:folHlink>
        <a:srgbClr val="008B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UofT official">
      <a:dk1>
        <a:srgbClr val="002A5C"/>
      </a:dk1>
      <a:lt1>
        <a:srgbClr val="FFFFFF"/>
      </a:lt1>
      <a:dk2>
        <a:srgbClr val="271100"/>
      </a:dk2>
      <a:lt2>
        <a:srgbClr val="FFE498"/>
      </a:lt2>
      <a:accent1>
        <a:srgbClr val="E31837"/>
      </a:accent1>
      <a:accent2>
        <a:srgbClr val="008BB0"/>
      </a:accent2>
      <a:accent3>
        <a:srgbClr val="7BA4D9"/>
      </a:accent3>
      <a:accent4>
        <a:srgbClr val="CECFCB"/>
      </a:accent4>
      <a:accent5>
        <a:srgbClr val="EACACD"/>
      </a:accent5>
      <a:accent6>
        <a:srgbClr val="DAE5CD"/>
      </a:accent6>
      <a:hlink>
        <a:srgbClr val="002A5C"/>
      </a:hlink>
      <a:folHlink>
        <a:srgbClr val="008B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16372</TotalTime>
  <Words>972</Words>
  <Application>Microsoft Macintosh PowerPoint</Application>
  <PresentationFormat>On-screen Show (16:9)</PresentationFormat>
  <Paragraphs>136</Paragraphs>
  <Slides>21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2_Office Theme</vt:lpstr>
      <vt:lpstr>1_Office Theme</vt:lpstr>
      <vt:lpstr>1_Custom Design</vt:lpstr>
      <vt:lpstr>Custom Design</vt:lpstr>
      <vt:lpstr>3_Office Theme</vt:lpstr>
      <vt:lpstr>Patienten-orientierte Versorgung Ein Blick in die Zukunft Kanada 2030</vt:lpstr>
      <vt:lpstr>Mit Würde alt werden</vt:lpstr>
      <vt:lpstr>Gesundheit in einer Gesellschaft des längeren Lebens</vt:lpstr>
      <vt:lpstr>Haben Kanada und Deutschland irgendetwas gemeinsam?</vt:lpstr>
      <vt:lpstr>Ältere Patienten mit chronischen Erkrankungen  möchten nicht als Nummer behandelt werden</vt:lpstr>
      <vt:lpstr>What ‘Patient-Centred’ Should Mean: Confessions of an Extremist</vt:lpstr>
      <vt:lpstr>Multidisziplinäre Teams in der Primärversorgung </vt:lpstr>
      <vt:lpstr>Slide 8</vt:lpstr>
      <vt:lpstr>Slide 9</vt:lpstr>
      <vt:lpstr>Multidisziplinäre Teams in der Medizin “The right provider at the right time”</vt:lpstr>
      <vt:lpstr>Multidisziplinäres Team Beispiel:  Die Rolle Krankenpfleger/in</vt:lpstr>
      <vt:lpstr>Slide 12</vt:lpstr>
      <vt:lpstr>Patienten wünschen es sich,  zu Hause zu leben und – zu sterben </vt:lpstr>
      <vt:lpstr>Integrated Home Based Primary Care (IHBPC)</vt:lpstr>
      <vt:lpstr>IHBPC Medical Services</vt:lpstr>
      <vt:lpstr>Was Patienten und ihre Familien sagen</vt:lpstr>
      <vt:lpstr>Telemedicine, Vital Sign Monitoring –  “Because it is 2016”</vt:lpstr>
      <vt:lpstr>Virtual Care 2020</vt:lpstr>
      <vt:lpstr>Barrieren 2019</vt:lpstr>
      <vt:lpstr>10 Jahre Erfahrung mit Family Health Teams Wichtige Erfolgsbedingungen</vt:lpstr>
      <vt:lpstr>Fragen?</vt:lpstr>
    </vt:vector>
  </TitlesOfParts>
  <Company>DC UofT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2015 - 2020</dc:title>
  <dc:creator>DFCM Communications Assistant</dc:creator>
  <cp:lastModifiedBy>Tia Pham</cp:lastModifiedBy>
  <cp:revision>280</cp:revision>
  <cp:lastPrinted>2016-06-22T13:36:12Z</cp:lastPrinted>
  <dcterms:created xsi:type="dcterms:W3CDTF">2019-01-20T22:55:49Z</dcterms:created>
  <dcterms:modified xsi:type="dcterms:W3CDTF">2019-01-20T22:56:23Z</dcterms:modified>
</cp:coreProperties>
</file>